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</p:sldIdLst>
  <p:sldSz cx="6858000" cy="9144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57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B9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904" autoAdjust="0"/>
    <p:restoredTop sz="95226" autoAdjust="0"/>
  </p:normalViewPr>
  <p:slideViewPr>
    <p:cSldViewPr snapToGrid="0" showGuides="1">
      <p:cViewPr>
        <p:scale>
          <a:sx n="125" d="100"/>
          <a:sy n="125" d="100"/>
        </p:scale>
        <p:origin x="1498" y="-3600"/>
      </p:cViewPr>
      <p:guideLst>
        <p:guide orient="horz" pos="2857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2023%20&#1075;&#1086;&#1076;\&#1053;&#1072;%2001.06.23\&#1050;&#1088;&#1072;&#1089;&#1086;&#1090;&#1072;%202023%20-%205%20&#1084;&#1077;&#1089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2023%20&#1075;&#1086;&#1076;\&#1053;&#1072;%2001.06.23\&#1050;&#1088;&#1072;&#1089;&#1086;&#1090;&#1072;%202023%20-%205%20&#1084;&#1077;&#1089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2023%20&#1075;&#1086;&#1076;\&#1053;&#1072;%2001.06.23\&#1050;&#1088;&#1072;&#1089;&#1086;&#1090;&#1072;%202023%20-%205%20&#1084;&#1077;&#1089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2023%20&#1075;&#1086;&#1076;\&#1053;&#1072;%2001.06.23\&#1050;&#1088;&#1072;&#1089;&#1086;&#1090;&#1072;%202023%20-%205%20&#1084;&#1077;&#1089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2023%20&#1075;&#1086;&#1076;\&#1053;&#1072;%2001.06.23\&#1050;&#1088;&#1072;&#1089;&#1086;&#1090;&#1072;%202023%20-%205%20&#1084;&#1077;&#1089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2023%20&#1075;&#1086;&#1076;\&#1053;&#1072;%2001.06.23\&#1050;&#1088;&#1072;&#1089;&#1086;&#1090;&#1072;%202023%20-%205%20&#1084;&#1077;&#1089;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1200"/>
              <a:t>МУНИЦИПАЛЬНЫЙ ДОЛГ</a:t>
            </a:r>
            <a:r>
              <a:rPr lang="ru-RU" sz="1200" baseline="0"/>
              <a:t> КОНСОЛИДИРОВАННОГО БЮДЖЕТА НОВОКУБАНСКОГО РАЙОНА</a:t>
            </a:r>
            <a:endParaRPr lang="ru-RU" sz="1200"/>
          </a:p>
        </c:rich>
      </c:tx>
      <c:layout>
        <c:manualLayout>
          <c:xMode val="edge"/>
          <c:yMode val="edge"/>
          <c:x val="0.14359110699233679"/>
          <c:y val="1.174833202017421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3089093392785479"/>
          <c:y val="0.51820228394759726"/>
          <c:w val="0.63855349996645061"/>
          <c:h val="0.48131906407656677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'Мун долг'!$B$3</c:f>
              <c:strCache>
                <c:ptCount val="1"/>
                <c:pt idx="0">
                  <c:v>Бюджетные кредиты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'Мун долг'!$A$4:$A$8</c:f>
              <c:strCache>
                <c:ptCount val="3"/>
                <c:pt idx="0">
                  <c:v>на 01.01.2023г.</c:v>
                </c:pt>
                <c:pt idx="1">
                  <c:v>на 01.04.2023г.</c:v>
                </c:pt>
                <c:pt idx="2">
                  <c:v>на 01.06.2023г.</c:v>
                </c:pt>
              </c:strCache>
            </c:strRef>
          </c:cat>
          <c:val>
            <c:numRef>
              <c:f>'Мун долг'!$B$4:$B$8</c:f>
              <c:numCache>
                <c:formatCode>#\ ##0.0</c:formatCode>
                <c:ptCount val="5"/>
                <c:pt idx="0">
                  <c:v>23.8</c:v>
                </c:pt>
                <c:pt idx="1">
                  <c:v>27.5</c:v>
                </c:pt>
                <c:pt idx="2">
                  <c:v>27.4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DA8-4F01-8C38-E3F58C33C3CF}"/>
            </c:ext>
          </c:extLst>
        </c:ser>
        <c:ser>
          <c:idx val="1"/>
          <c:order val="1"/>
          <c:tx>
            <c:strRef>
              <c:f>'Мун долг'!$C$3</c:f>
              <c:strCache>
                <c:ptCount val="1"/>
                <c:pt idx="0">
                  <c:v>Кредиты кредитных организаций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'Мун долг'!$A$4:$A$8</c:f>
              <c:strCache>
                <c:ptCount val="3"/>
                <c:pt idx="0">
                  <c:v>на 01.01.2023г.</c:v>
                </c:pt>
                <c:pt idx="1">
                  <c:v>на 01.04.2023г.</c:v>
                </c:pt>
                <c:pt idx="2">
                  <c:v>на 01.06.2023г.</c:v>
                </c:pt>
              </c:strCache>
            </c:strRef>
          </c:cat>
          <c:val>
            <c:numRef>
              <c:f>'Мун долг'!$C$4:$C$8</c:f>
              <c:numCache>
                <c:formatCode>#\ ##0.0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DA8-4F01-8C38-E3F58C33C3CF}"/>
            </c:ext>
          </c:extLst>
        </c:ser>
        <c:ser>
          <c:idx val="2"/>
          <c:order val="2"/>
          <c:tx>
            <c:strRef>
              <c:f>'Мун долг'!$D$3</c:f>
              <c:strCache>
                <c:ptCount val="1"/>
                <c:pt idx="0">
                  <c:v>Муниципальные гарантии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'Мун долг'!$A$4:$A$8</c:f>
              <c:strCache>
                <c:ptCount val="3"/>
                <c:pt idx="0">
                  <c:v>на 01.01.2023г.</c:v>
                </c:pt>
                <c:pt idx="1">
                  <c:v>на 01.04.2023г.</c:v>
                </c:pt>
                <c:pt idx="2">
                  <c:v>на 01.06.2023г.</c:v>
                </c:pt>
              </c:strCache>
            </c:strRef>
          </c:cat>
          <c:val>
            <c:numRef>
              <c:f>'Мун долг'!$D$4:$D$7</c:f>
              <c:numCache>
                <c:formatCode>#\ ##0.0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DA8-4F01-8C38-E3F58C33C3C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-1117444096"/>
        <c:axId val="-1117443552"/>
      </c:barChart>
      <c:catAx>
        <c:axId val="-111744409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-1117443552"/>
        <c:crosses val="autoZero"/>
        <c:auto val="1"/>
        <c:lblAlgn val="ctr"/>
        <c:lblOffset val="100"/>
        <c:noMultiLvlLbl val="0"/>
      </c:catAx>
      <c:valAx>
        <c:axId val="-1117443552"/>
        <c:scaling>
          <c:orientation val="minMax"/>
        </c:scaling>
        <c:delete val="1"/>
        <c:axPos val="t"/>
        <c:numFmt formatCode="#\ ##0.0" sourceLinked="1"/>
        <c:majorTickMark val="out"/>
        <c:minorTickMark val="none"/>
        <c:tickLblPos val="nextTo"/>
        <c:crossAx val="-111744409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5.4140201224846897E-2"/>
          <c:y val="0.2897560444872509"/>
          <c:w val="0.85283070866141741"/>
          <c:h val="0.21997581547911566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7781870344965826E-2"/>
          <c:y val="9.6441921503998052E-2"/>
          <c:w val="0.9247161407926634"/>
          <c:h val="0.6715671964329551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'Доходы и дин конс'!$A$2</c:f>
              <c:strCache>
                <c:ptCount val="1"/>
                <c:pt idx="0">
                  <c:v>2023год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dLbl>
              <c:idx val="1"/>
              <c:layout>
                <c:manualLayout>
                  <c:x val="-4.5927330667378356E-3"/>
                  <c:y val="8.523080517462139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340-489D-8952-C437CB965BA2}"/>
                </c:ext>
              </c:extLst>
            </c:dLbl>
            <c:dLbl>
              <c:idx val="2"/>
              <c:layout>
                <c:manualLayout>
                  <c:x val="-3.3794110881747591E-17"/>
                  <c:y val="9.651758674918493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A340-489D-8952-C437CB965BA2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конс'!$B$2:$F$2</c:f>
              <c:numCache>
                <c:formatCode>#\ ##0.0</c:formatCode>
                <c:ptCount val="5"/>
                <c:pt idx="0">
                  <c:v>31.906479170000001</c:v>
                </c:pt>
                <c:pt idx="1">
                  <c:v>-6.95140885</c:v>
                </c:pt>
                <c:pt idx="2">
                  <c:v>143.74389579999999</c:v>
                </c:pt>
                <c:pt idx="3">
                  <c:v>119.35719683999999</c:v>
                </c:pt>
                <c:pt idx="4">
                  <c:v>61.887074810000001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340-489D-8952-C437CB965BA2}"/>
            </c:ext>
          </c:extLst>
        </c:ser>
        <c:ser>
          <c:idx val="1"/>
          <c:order val="1"/>
          <c:tx>
            <c:strRef>
              <c:f>'Доходы и дин конс'!$A$3</c:f>
              <c:strCache>
                <c:ptCount val="1"/>
                <c:pt idx="0">
                  <c:v>2022год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конс'!$B$3:$M$3</c:f>
              <c:numCache>
                <c:formatCode>#\ ##0.0</c:formatCode>
                <c:ptCount val="12"/>
                <c:pt idx="0">
                  <c:v>48.538663180000015</c:v>
                </c:pt>
                <c:pt idx="1">
                  <c:v>67.737898219999991</c:v>
                </c:pt>
                <c:pt idx="2">
                  <c:v>95.568849889999981</c:v>
                </c:pt>
                <c:pt idx="3">
                  <c:v>74.339983549999985</c:v>
                </c:pt>
                <c:pt idx="4">
                  <c:v>64.219157720000013</c:v>
                </c:pt>
                <c:pt idx="5">
                  <c:v>70.633315940000017</c:v>
                </c:pt>
                <c:pt idx="6">
                  <c:v>99.132762040000017</c:v>
                </c:pt>
                <c:pt idx="7">
                  <c:v>75.573270270000052</c:v>
                </c:pt>
                <c:pt idx="8">
                  <c:v>79.12350391999999</c:v>
                </c:pt>
                <c:pt idx="9">
                  <c:v>109.92615343</c:v>
                </c:pt>
                <c:pt idx="10">
                  <c:v>114.08940669</c:v>
                </c:pt>
                <c:pt idx="11">
                  <c:v>141.39764588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340-489D-8952-C437CB965B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-1303849312"/>
        <c:axId val="-1303851488"/>
      </c:barChart>
      <c:lineChart>
        <c:grouping val="standard"/>
        <c:varyColors val="0"/>
        <c:ser>
          <c:idx val="2"/>
          <c:order val="2"/>
          <c:tx>
            <c:strRef>
              <c:f>'Доходы и дин конс'!$A$4</c:f>
              <c:strCache>
                <c:ptCount val="1"/>
                <c:pt idx="0">
                  <c:v>динамика в 2022 году</c:v>
                </c:pt>
              </c:strCache>
            </c:strRef>
          </c:tx>
          <c:dLbls>
            <c:dLbl>
              <c:idx val="0"/>
              <c:layout>
                <c:manualLayout>
                  <c:x val="-3.330151153540175E-2"/>
                  <c:y val="4.30927180614050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340-489D-8952-C437CB965BA2}"/>
                </c:ext>
              </c:extLst>
            </c:dLbl>
            <c:dLbl>
              <c:idx val="2"/>
              <c:layout>
                <c:manualLayout>
                  <c:x val="-9.0783023619185124E-3"/>
                  <c:y val="-1.79991876189222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340-489D-8952-C437CB965BA2}"/>
                </c:ext>
              </c:extLst>
            </c:dLbl>
            <c:dLbl>
              <c:idx val="4"/>
              <c:layout>
                <c:manualLayout>
                  <c:x val="-2.7477441711903163E-2"/>
                  <c:y val="4.16668240502216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340-489D-8952-C437CB965BA2}"/>
                </c:ext>
              </c:extLst>
            </c:dLbl>
            <c:dLbl>
              <c:idx val="5"/>
              <c:layout>
                <c:manualLayout>
                  <c:x val="-4.8932220516512338E-2"/>
                  <c:y val="3.56705106026153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340-489D-8952-C437CB965BA2}"/>
                </c:ext>
              </c:extLst>
            </c:dLbl>
            <c:dLbl>
              <c:idx val="6"/>
              <c:layout>
                <c:manualLayout>
                  <c:x val="-4.1982465002042911E-2"/>
                  <c:y val="3.86686673264185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340-489D-8952-C437CB965BA2}"/>
                </c:ext>
              </c:extLst>
            </c:dLbl>
            <c:dLbl>
              <c:idx val="7"/>
              <c:layout>
                <c:manualLayout>
                  <c:x val="-1.6750052309598491E-2"/>
                  <c:y val="3.86686673264185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340-489D-8952-C437CB965BA2}"/>
                </c:ext>
              </c:extLst>
            </c:dLbl>
            <c:dLbl>
              <c:idx val="8"/>
              <c:layout>
                <c:manualLayout>
                  <c:x val="-1.8282536509927724E-2"/>
                  <c:y val="3.26723538788120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340-489D-8952-C437CB965BA2}"/>
                </c:ext>
              </c:extLst>
            </c:dLbl>
            <c:dLbl>
              <c:idx val="9"/>
              <c:layout>
                <c:manualLayout>
                  <c:x val="-5.3852856177230846E-2"/>
                  <c:y val="2.96742935079933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340-489D-8952-C437CB965BA2}"/>
                </c:ext>
              </c:extLst>
            </c:dLbl>
            <c:dLbl>
              <c:idx val="10"/>
              <c:layout>
                <c:manualLayout>
                  <c:x val="-5.7881634868145564E-2"/>
                  <c:y val="-4.60207448842768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340-489D-8952-C437CB965BA2}"/>
                </c:ext>
              </c:extLst>
            </c:dLbl>
            <c:dLbl>
              <c:idx val="11"/>
              <c:layout>
                <c:manualLayout>
                  <c:x val="-5.0464704716841564E-2"/>
                  <c:y val="5.06612942216312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340-489D-8952-C437CB965BA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конс'!$B$4:$M$4</c:f>
              <c:numCache>
                <c:formatCode>0.0</c:formatCode>
                <c:ptCount val="12"/>
                <c:pt idx="0">
                  <c:v>109.40565157476712</c:v>
                </c:pt>
                <c:pt idx="1">
                  <c:v>88.317583590274793</c:v>
                </c:pt>
                <c:pt idx="2">
                  <c:v>127.32155077298764</c:v>
                </c:pt>
                <c:pt idx="3">
                  <c:v>81.836934868943629</c:v>
                </c:pt>
                <c:pt idx="4">
                  <c:v>130.85560303891728</c:v>
                </c:pt>
                <c:pt idx="5">
                  <c:v>127.21299134572523</c:v>
                </c:pt>
                <c:pt idx="6">
                  <c:v>128.51649466692339</c:v>
                </c:pt>
                <c:pt idx="7">
                  <c:v>120.23416440705968</c:v>
                </c:pt>
                <c:pt idx="8">
                  <c:v>120.42980172281111</c:v>
                </c:pt>
                <c:pt idx="9">
                  <c:v>98.49391336397818</c:v>
                </c:pt>
                <c:pt idx="10">
                  <c:v>115.56533674539602</c:v>
                </c:pt>
                <c:pt idx="11">
                  <c:v>125.68547122188964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A340-489D-8952-C437CB965BA2}"/>
            </c:ext>
          </c:extLst>
        </c:ser>
        <c:ser>
          <c:idx val="3"/>
          <c:order val="3"/>
          <c:tx>
            <c:strRef>
              <c:f>'Доходы и дин конс'!$A$5</c:f>
              <c:strCache>
                <c:ptCount val="1"/>
                <c:pt idx="0">
                  <c:v>динамика в 2023году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3.6483691328560067E-2"/>
                  <c:y val="-3.75271928218275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A340-489D-8952-C437CB965BA2}"/>
                </c:ext>
              </c:extLst>
            </c:dLbl>
            <c:dLbl>
              <c:idx val="1"/>
              <c:layout>
                <c:manualLayout>
                  <c:x val="-1.1339131666618527E-2"/>
                  <c:y val="2.66275095971488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A340-489D-8952-C437CB965BA2}"/>
                </c:ext>
              </c:extLst>
            </c:dLbl>
            <c:dLbl>
              <c:idx val="2"/>
              <c:layout>
                <c:manualLayout>
                  <c:x val="-4.4901787069646744E-3"/>
                  <c:y val="5.6889433645834122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A340-489D-8952-C437CB965BA2}"/>
                </c:ext>
              </c:extLst>
            </c:dLbl>
            <c:dLbl>
              <c:idx val="3"/>
              <c:layout>
                <c:manualLayout>
                  <c:x val="-3.7406811723213307E-2"/>
                  <c:y val="-3.957119627918007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A340-489D-8952-C437CB965BA2}"/>
                </c:ext>
              </c:extLst>
            </c:dLbl>
            <c:dLbl>
              <c:idx val="4"/>
              <c:layout>
                <c:manualLayout>
                  <c:x val="-3.3604023176109311E-2"/>
                  <c:y val="3.500396037808932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A340-489D-8952-C437CB965BA2}"/>
                </c:ext>
              </c:extLst>
            </c:dLbl>
            <c:dLbl>
              <c:idx val="9"/>
              <c:layout>
                <c:manualLayout>
                  <c:x val="-3.432004400039676E-2"/>
                  <c:y val="3.26723538788121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A340-489D-8952-C437CB965BA2}"/>
                </c:ext>
              </c:extLst>
            </c:dLbl>
            <c:dLbl>
              <c:idx val="10"/>
              <c:layout>
                <c:manualLayout>
                  <c:x val="-4.7399736316183216E-2"/>
                  <c:y val="-2.42926238734485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A340-489D-8952-C437CB965BA2}"/>
                </c:ext>
              </c:extLst>
            </c:dLbl>
            <c:dLbl>
              <c:idx val="11"/>
              <c:layout>
                <c:manualLayout>
                  <c:x val="-4.5867252115853872E-2"/>
                  <c:y val="-6.02705045590868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A340-489D-8952-C437CB965BA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2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конс'!$B$5:$F$5</c:f>
              <c:numCache>
                <c:formatCode>0.0</c:formatCode>
                <c:ptCount val="5"/>
                <c:pt idx="0">
                  <c:v>65.734153105285401</c:v>
                </c:pt>
                <c:pt idx="1">
                  <c:v>-10.262215144944603</c:v>
                </c:pt>
                <c:pt idx="2">
                  <c:v>150.40873251634775</c:v>
                </c:pt>
                <c:pt idx="3">
                  <c:v>160.5558558668796</c:v>
                </c:pt>
                <c:pt idx="4">
                  <c:v>96.368555750656128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5-A340-489D-8952-C437CB965B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303852576"/>
        <c:axId val="-1303859104"/>
      </c:lineChart>
      <c:catAx>
        <c:axId val="-1303849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-1303851488"/>
        <c:crosses val="autoZero"/>
        <c:auto val="1"/>
        <c:lblAlgn val="ctr"/>
        <c:lblOffset val="100"/>
        <c:noMultiLvlLbl val="0"/>
      </c:catAx>
      <c:valAx>
        <c:axId val="-1303851488"/>
        <c:scaling>
          <c:orientation val="minMax"/>
          <c:max val="150"/>
          <c:min val="-1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\ ##0.0" sourceLinked="1"/>
        <c:majorTickMark val="none"/>
        <c:minorTickMark val="none"/>
        <c:tickLblPos val="nextTo"/>
        <c:crossAx val="-1303849312"/>
        <c:crosses val="autoZero"/>
        <c:crossBetween val="between"/>
      </c:valAx>
      <c:catAx>
        <c:axId val="-13038525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-1303859104"/>
        <c:crosses val="autoZero"/>
        <c:auto val="1"/>
        <c:lblAlgn val="ctr"/>
        <c:lblOffset val="100"/>
        <c:noMultiLvlLbl val="0"/>
      </c:catAx>
      <c:valAx>
        <c:axId val="-1303859104"/>
        <c:scaling>
          <c:orientation val="minMax"/>
          <c:max val="165"/>
          <c:min val="-2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-1303852576"/>
        <c:crosses val="max"/>
        <c:crossBetween val="between"/>
      </c:valAx>
    </c:plotArea>
    <c:legend>
      <c:legendPos val="b"/>
      <c:layout>
        <c:manualLayout>
          <c:xMode val="edge"/>
          <c:yMode val="edge"/>
          <c:x val="9.1398716428235216E-2"/>
          <c:y val="0.8628988889626602"/>
          <c:w val="0.81720256714352957"/>
          <c:h val="5.3091606129925389E-2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3382444139589952E-2"/>
          <c:y val="0.10884502227919185"/>
          <c:w val="0.9247161407926634"/>
          <c:h val="0.751202832204113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'Доходы и дин район'!$A$2</c:f>
              <c:strCache>
                <c:ptCount val="1"/>
                <c:pt idx="0">
                  <c:v>2023год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dLbl>
              <c:idx val="1"/>
              <c:layout>
                <c:manualLayout>
                  <c:x val="1.8477774728864118E-3"/>
                  <c:y val="0.1018514139271225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36C-4D25-8E6B-6A560E37EAEB}"/>
                </c:ext>
              </c:extLst>
            </c:dLbl>
            <c:dLbl>
              <c:idx val="11"/>
              <c:layout>
                <c:manualLayout>
                  <c:x val="0"/>
                  <c:y val="0.1748811599691806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36C-4D25-8E6B-6A560E37EAEB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район'!$B$2:$F$2</c:f>
              <c:numCache>
                <c:formatCode>#\ ##0.0</c:formatCode>
                <c:ptCount val="5"/>
                <c:pt idx="0">
                  <c:v>26.929254</c:v>
                </c:pt>
                <c:pt idx="1">
                  <c:v>-8.7103705600000012</c:v>
                </c:pt>
                <c:pt idx="2">
                  <c:v>84.727688420000021</c:v>
                </c:pt>
                <c:pt idx="3">
                  <c:v>87.035072069999998</c:v>
                </c:pt>
                <c:pt idx="4">
                  <c:v>43.53174709999999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36C-4D25-8E6B-6A560E37EAEB}"/>
            </c:ext>
          </c:extLst>
        </c:ser>
        <c:ser>
          <c:idx val="1"/>
          <c:order val="1"/>
          <c:tx>
            <c:strRef>
              <c:f>'Доходы и дин район'!$A$3</c:f>
              <c:strCache>
                <c:ptCount val="1"/>
                <c:pt idx="0">
                  <c:v>2022 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район'!$B$3:$M$3</c:f>
              <c:numCache>
                <c:formatCode>#\ ##0.0</c:formatCode>
                <c:ptCount val="12"/>
                <c:pt idx="0">
                  <c:v>29.69454915</c:v>
                </c:pt>
                <c:pt idx="1">
                  <c:v>46.65335902999999</c:v>
                </c:pt>
                <c:pt idx="2">
                  <c:v>61.016372890000007</c:v>
                </c:pt>
                <c:pt idx="3">
                  <c:v>47.482452309999985</c:v>
                </c:pt>
                <c:pt idx="4">
                  <c:v>44.535246880000003</c:v>
                </c:pt>
                <c:pt idx="5">
                  <c:v>50.382683270000008</c:v>
                </c:pt>
                <c:pt idx="6">
                  <c:v>62.086710750000009</c:v>
                </c:pt>
                <c:pt idx="7">
                  <c:v>53.423466509999997</c:v>
                </c:pt>
                <c:pt idx="8">
                  <c:v>53.347574209999998</c:v>
                </c:pt>
                <c:pt idx="9">
                  <c:v>60.364800680000009</c:v>
                </c:pt>
                <c:pt idx="10">
                  <c:v>54.637539190000005</c:v>
                </c:pt>
                <c:pt idx="11">
                  <c:v>94.954083080000004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36C-4D25-8E6B-6A560E37EA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-1303845504"/>
        <c:axId val="-1303850400"/>
      </c:barChart>
      <c:lineChart>
        <c:grouping val="standard"/>
        <c:varyColors val="0"/>
        <c:ser>
          <c:idx val="2"/>
          <c:order val="2"/>
          <c:tx>
            <c:strRef>
              <c:f>'Доходы и дин район'!$A$4</c:f>
              <c:strCache>
                <c:ptCount val="1"/>
                <c:pt idx="0">
                  <c:v>динамика в 2022 году</c:v>
                </c:pt>
              </c:strCache>
            </c:strRef>
          </c:tx>
          <c:dLbls>
            <c:dLbl>
              <c:idx val="0"/>
              <c:layout>
                <c:manualLayout>
                  <c:x val="-3.6555446398791838E-2"/>
                  <c:y val="-5.12783197790206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36C-4D25-8E6B-6A560E37EAEB}"/>
                </c:ext>
              </c:extLst>
            </c:dLbl>
            <c:dLbl>
              <c:idx val="2"/>
              <c:layout>
                <c:manualLayout>
                  <c:x val="-1.1105142612047335E-2"/>
                  <c:y val="7.7404324597899767E-4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D36C-4D25-8E6B-6A560E37EAEB}"/>
                </c:ext>
              </c:extLst>
            </c:dLbl>
            <c:dLbl>
              <c:idx val="3"/>
              <c:layout>
                <c:manualLayout>
                  <c:x val="-3.3684983330719287E-2"/>
                  <c:y val="-6.11494164323408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D36C-4D25-8E6B-6A560E37EAEB}"/>
                </c:ext>
              </c:extLst>
            </c:dLbl>
            <c:dLbl>
              <c:idx val="6"/>
              <c:layout>
                <c:manualLayout>
                  <c:x val="-4.1621705298750158E-2"/>
                  <c:y val="3.27885785457186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36C-4D25-8E6B-6A560E37EAEB}"/>
                </c:ext>
              </c:extLst>
            </c:dLbl>
            <c:dLbl>
              <c:idx val="8"/>
              <c:layout>
                <c:manualLayout>
                  <c:x val="-3.1799271398540593E-2"/>
                  <c:y val="3.533082538347391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36C-4D25-8E6B-6A560E37EAEB}"/>
                </c:ext>
              </c:extLst>
            </c:dLbl>
            <c:dLbl>
              <c:idx val="9"/>
              <c:layout>
                <c:manualLayout>
                  <c:x val="-3.1799271398540593E-2"/>
                  <c:y val="2.77040848702081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36C-4D25-8E6B-6A560E37EAEB}"/>
                </c:ext>
              </c:extLst>
            </c:dLbl>
            <c:dLbl>
              <c:idx val="10"/>
              <c:layout>
                <c:manualLayout>
                  <c:x val="-3.1799271398540593E-2"/>
                  <c:y val="-4.3478826586937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36C-4D25-8E6B-6A560E37EAEB}"/>
                </c:ext>
              </c:extLst>
            </c:dLbl>
            <c:dLbl>
              <c:idx val="11"/>
              <c:layout>
                <c:manualLayout>
                  <c:x val="-6.3662917666818655E-2"/>
                  <c:y val="-4.60500877899127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36C-4D25-8E6B-6A560E37EAEB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район'!$B$4:$M$4</c:f>
              <c:numCache>
                <c:formatCode>0.0</c:formatCode>
                <c:ptCount val="12"/>
                <c:pt idx="0">
                  <c:v>107.86046753211787</c:v>
                </c:pt>
                <c:pt idx="1">
                  <c:v>98.606219454894912</c:v>
                </c:pt>
                <c:pt idx="2">
                  <c:v>124.1515373701446</c:v>
                </c:pt>
                <c:pt idx="3">
                  <c:v>82.227431174094647</c:v>
                </c:pt>
                <c:pt idx="4">
                  <c:v>127.2024946437365</c:v>
                </c:pt>
                <c:pt idx="5">
                  <c:v>135.51301144725167</c:v>
                </c:pt>
                <c:pt idx="6">
                  <c:v>125.64426564213677</c:v>
                </c:pt>
                <c:pt idx="7">
                  <c:v>129.69132929382485</c:v>
                </c:pt>
                <c:pt idx="8">
                  <c:v>117.54674219236895</c:v>
                </c:pt>
                <c:pt idx="9">
                  <c:v>119.46111720113599</c:v>
                </c:pt>
                <c:pt idx="10">
                  <c:v>116.81309413848362</c:v>
                </c:pt>
                <c:pt idx="11">
                  <c:v>133.71077334484968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D36C-4D25-8E6B-6A560E37EAEB}"/>
            </c:ext>
          </c:extLst>
        </c:ser>
        <c:ser>
          <c:idx val="3"/>
          <c:order val="3"/>
          <c:tx>
            <c:strRef>
              <c:f>'Доходы и дин район'!$A$5</c:f>
              <c:strCache>
                <c:ptCount val="1"/>
                <c:pt idx="0">
                  <c:v>динамика в 2023 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5.1799749808020296E-2"/>
                  <c:y val="3.05550828677289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36C-4D25-8E6B-6A560E37EAEB}"/>
                </c:ext>
              </c:extLst>
            </c:dLbl>
            <c:dLbl>
              <c:idx val="1"/>
              <c:layout>
                <c:manualLayout>
                  <c:x val="-2.2678194858173624E-3"/>
                  <c:y val="9.4825782978263731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D36C-4D25-8E6B-6A560E37EAEB}"/>
                </c:ext>
              </c:extLst>
            </c:dLbl>
            <c:dLbl>
              <c:idx val="2"/>
              <c:layout>
                <c:manualLayout>
                  <c:x val="-1.4800697557820158E-2"/>
                  <c:y val="7.7404324597899767E-4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D36C-4D25-8E6B-6A560E37EAEB}"/>
                </c:ext>
              </c:extLst>
            </c:dLbl>
            <c:dLbl>
              <c:idx val="4"/>
              <c:layout>
                <c:manualLayout>
                  <c:x val="-2.7241325187569655E-2"/>
                  <c:y val="3.533082538347391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36C-4D25-8E6B-6A560E37EAEB}"/>
                </c:ext>
              </c:extLst>
            </c:dLbl>
            <c:dLbl>
              <c:idx val="10"/>
              <c:layout>
                <c:manualLayout>
                  <c:x val="-3.483790220585456E-2"/>
                  <c:y val="3.02463317079634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D36C-4D25-8E6B-6A560E37EAEB}"/>
                </c:ext>
              </c:extLst>
            </c:dLbl>
            <c:dLbl>
              <c:idx val="11"/>
              <c:layout>
                <c:manualLayout>
                  <c:x val="-1.8125432765627995E-2"/>
                  <c:y val="-3.58520860736719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D36C-4D25-8E6B-6A560E37EAEB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район'!$B$5:$F$5</c:f>
              <c:numCache>
                <c:formatCode>0.0</c:formatCode>
                <c:ptCount val="5"/>
                <c:pt idx="0">
                  <c:v>90.687532799264616</c:v>
                </c:pt>
                <c:pt idx="1">
                  <c:v>-18.670403891815983</c:v>
                </c:pt>
                <c:pt idx="2">
                  <c:v>138.86057857412575</c:v>
                </c:pt>
                <c:pt idx="3">
                  <c:v>183.29944608120016</c:v>
                </c:pt>
                <c:pt idx="4">
                  <c:v>97.74672905102797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D36C-4D25-8E6B-6A560E37EA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303848768"/>
        <c:axId val="-1303848224"/>
      </c:lineChart>
      <c:catAx>
        <c:axId val="-1303845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-1303850400"/>
        <c:crosses val="autoZero"/>
        <c:auto val="1"/>
        <c:lblAlgn val="ctr"/>
        <c:lblOffset val="100"/>
        <c:noMultiLvlLbl val="0"/>
      </c:catAx>
      <c:valAx>
        <c:axId val="-1303850400"/>
        <c:scaling>
          <c:orientation val="minMax"/>
          <c:max val="100"/>
          <c:min val="-1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\ ##0.0" sourceLinked="1"/>
        <c:majorTickMark val="none"/>
        <c:minorTickMark val="none"/>
        <c:tickLblPos val="nextTo"/>
        <c:crossAx val="-1303845504"/>
        <c:crosses val="autoZero"/>
        <c:crossBetween val="between"/>
      </c:valAx>
      <c:catAx>
        <c:axId val="-130384876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-1303848224"/>
        <c:crosses val="autoZero"/>
        <c:auto val="1"/>
        <c:lblAlgn val="ctr"/>
        <c:lblOffset val="100"/>
        <c:noMultiLvlLbl val="0"/>
      </c:catAx>
      <c:valAx>
        <c:axId val="-1303848224"/>
        <c:scaling>
          <c:orientation val="minMax"/>
          <c:max val="185"/>
          <c:min val="-3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-1303848768"/>
        <c:crosses val="max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/>
              <a:t>ДИНАМИКА ПОСТУПЛЕНИЯ НАЛОГОВЫХ И НЕНАЛОГОВЫХ ДОХОДОВ В БЮДЖЕТЫ ПОСЕЛЕНИЙ, %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28105556125638798"/>
          <c:y val="0.21522823354407697"/>
          <c:w val="0.70387379615862766"/>
          <c:h val="0.74468523464107628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'из анализа исполнения по пос'!$A$22:$A$30</c:f>
              <c:strCache>
                <c:ptCount val="9"/>
                <c:pt idx="0">
                  <c:v>Новокубанское ГП</c:v>
                </c:pt>
                <c:pt idx="1">
                  <c:v>Бесскорбненское СП</c:v>
                </c:pt>
                <c:pt idx="2">
                  <c:v>Верхнекубанское СП</c:v>
                </c:pt>
                <c:pt idx="3">
                  <c:v>Ковалевское СП</c:v>
                </c:pt>
                <c:pt idx="4">
                  <c:v>Ляпинское СП</c:v>
                </c:pt>
                <c:pt idx="5">
                  <c:v>Новосельское СП</c:v>
                </c:pt>
                <c:pt idx="6">
                  <c:v>Прикубанское СП</c:v>
                </c:pt>
                <c:pt idx="7">
                  <c:v>Прочноокопское СП</c:v>
                </c:pt>
                <c:pt idx="8">
                  <c:v>Советское СП</c:v>
                </c:pt>
              </c:strCache>
            </c:strRef>
          </c:cat>
          <c:val>
            <c:numRef>
              <c:f>'из анализа исполнения по пос'!$B$22:$B$30</c:f>
              <c:numCache>
                <c:formatCode>#\ ##0.0</c:formatCode>
                <c:ptCount val="9"/>
                <c:pt idx="0">
                  <c:v>102.98569141069453</c:v>
                </c:pt>
                <c:pt idx="1">
                  <c:v>99.631188560749578</c:v>
                </c:pt>
                <c:pt idx="2">
                  <c:v>94.148123768219094</c:v>
                </c:pt>
                <c:pt idx="3">
                  <c:v>83.07088119522642</c:v>
                </c:pt>
                <c:pt idx="4">
                  <c:v>59.693273578552628</c:v>
                </c:pt>
                <c:pt idx="5">
                  <c:v>96.647118680658721</c:v>
                </c:pt>
                <c:pt idx="6">
                  <c:v>101.68924294812109</c:v>
                </c:pt>
                <c:pt idx="7">
                  <c:v>93.03435542544743</c:v>
                </c:pt>
                <c:pt idx="8">
                  <c:v>99.11734901786869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62-48B5-B7FF-5AB1B352904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-1117451712"/>
        <c:axId val="-1117438112"/>
      </c:barChart>
      <c:catAx>
        <c:axId val="-111745171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-1117438112"/>
        <c:crosses val="autoZero"/>
        <c:auto val="1"/>
        <c:lblAlgn val="ctr"/>
        <c:lblOffset val="100"/>
        <c:noMultiLvlLbl val="0"/>
      </c:catAx>
      <c:valAx>
        <c:axId val="-1117438112"/>
        <c:scaling>
          <c:orientation val="minMax"/>
        </c:scaling>
        <c:delete val="1"/>
        <c:axPos val="t"/>
        <c:numFmt formatCode="#\ ##0.0" sourceLinked="1"/>
        <c:majorTickMark val="none"/>
        <c:minorTickMark val="none"/>
        <c:tickLblPos val="nextTo"/>
        <c:crossAx val="-11174517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Структура</a:t>
            </a:r>
            <a:r>
              <a:rPr lang="ru-RU" baseline="0"/>
              <a:t> доходов консолидированного бюджета Новокубанского района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9.8703850967304579E-2"/>
          <c:y val="0.21942138722580426"/>
          <c:w val="0.37504318324033997"/>
          <c:h val="0.76479720705904797"/>
        </c:manualLayout>
      </c:layout>
      <c:doughnut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конс и район'!$A$5:$A$8</c:f>
              <c:strCache>
                <c:ptCount val="4"/>
                <c:pt idx="0">
                  <c:v>Налог на доходы физических лиц</c:v>
                </c:pt>
                <c:pt idx="1">
                  <c:v>Прочие налоговые доходы</c:v>
                </c:pt>
                <c:pt idx="2">
                  <c:v>Безвозмездные поступления</c:v>
                </c:pt>
                <c:pt idx="3">
                  <c:v>Неналоговые доходы</c:v>
                </c:pt>
              </c:strCache>
            </c:strRef>
          </c:cat>
          <c:val>
            <c:numRef>
              <c:f>'Структура конс и район'!$B$5:$B$8</c:f>
              <c:numCache>
                <c:formatCode>#\ ##0.0</c:formatCode>
                <c:ptCount val="4"/>
                <c:pt idx="0">
                  <c:v>170.80982236</c:v>
                </c:pt>
                <c:pt idx="1">
                  <c:v>149.93274543999996</c:v>
                </c:pt>
                <c:pt idx="2">
                  <c:v>886.07248174000006</c:v>
                </c:pt>
                <c:pt idx="3" formatCode="0.0">
                  <c:v>29.20066894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D9-45AC-92AD-5FEB7199059D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59204222506127"/>
          <c:y val="0.4280322905551821"/>
          <c:w val="0.38698783047400531"/>
          <c:h val="0.47480262027627013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Структура доходов бюджета Новокубанского района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9.5900036502059763E-2"/>
          <c:y val="0.2043542549129789"/>
          <c:w val="0.38236347577827601"/>
          <c:h val="0.75473076357713287"/>
        </c:manualLayout>
      </c:layout>
      <c:doughnut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конс и район'!$A$15:$A$19</c:f>
              <c:strCache>
                <c:ptCount val="5"/>
                <c:pt idx="0">
                  <c:v>Налог на доходы физических лиц</c:v>
                </c:pt>
                <c:pt idx="1">
                  <c:v>Специальные налоговые режимы</c:v>
                </c:pt>
                <c:pt idx="2">
                  <c:v>Прочие налоговые доходы</c:v>
                </c:pt>
                <c:pt idx="3">
                  <c:v>Безвозмездные поступления</c:v>
                </c:pt>
                <c:pt idx="4">
                  <c:v>Неналоговые доходы</c:v>
                </c:pt>
              </c:strCache>
            </c:strRef>
          </c:cat>
          <c:val>
            <c:numRef>
              <c:f>'Структура конс и район'!$B$15:$B$19</c:f>
              <c:numCache>
                <c:formatCode>#\ ##0.0</c:formatCode>
                <c:ptCount val="5"/>
                <c:pt idx="0">
                  <c:v>128.132566</c:v>
                </c:pt>
                <c:pt idx="1">
                  <c:v>66.746329000000003</c:v>
                </c:pt>
                <c:pt idx="2">
                  <c:v>18.564944999999998</c:v>
                </c:pt>
                <c:pt idx="3">
                  <c:v>805.86545290999993</c:v>
                </c:pt>
                <c:pt idx="4" formatCode="0.0">
                  <c:v>20.169549999999997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6A8-4307-A97D-B5E46971E908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6127375892996811"/>
          <c:y val="0.30753187803377274"/>
          <c:w val="0.36629246623559475"/>
          <c:h val="0.56222356100546844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337749432799612E-2"/>
          <c:y val="0.24554498447455592"/>
          <c:w val="0.57149921439478257"/>
          <c:h val="0.4766023179653210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36DD-443C-80D4-933E23CA14CD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36DD-443C-80D4-933E23CA14CD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36DD-443C-80D4-933E23CA14CD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36DD-443C-80D4-933E23CA14CD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4-36DD-443C-80D4-933E23CA14CD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5-36DD-443C-80D4-933E23CA14CD}"/>
              </c:ext>
            </c:extLst>
          </c:dPt>
          <c:dPt>
            <c:idx val="7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7-36DD-443C-80D4-933E23CA14CD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08-36DD-443C-80D4-933E23CA14CD}"/>
              </c:ext>
            </c:extLst>
          </c:dPt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009-36DD-443C-80D4-933E23CA14CD}"/>
              </c:ext>
            </c:extLst>
          </c:dPt>
          <c:dPt>
            <c:idx val="10"/>
            <c:bubble3D val="0"/>
            <c:explosion val="1"/>
            <c:extLst>
              <c:ext xmlns:c16="http://schemas.microsoft.com/office/drawing/2014/chart" uri="{C3380CC4-5D6E-409C-BE32-E72D297353CC}">
                <c16:uniqueId val="{0000000A-36DD-443C-80D4-933E23CA14CD}"/>
              </c:ext>
            </c:extLst>
          </c:dPt>
          <c:dLbls>
            <c:dLbl>
              <c:idx val="0"/>
              <c:layout>
                <c:manualLayout>
                  <c:x val="0.12880101789784723"/>
                  <c:y val="-0.18909569737322746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Общегосударственные вопросы 9,0%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36DD-443C-80D4-933E23CA14CD}"/>
                </c:ext>
              </c:extLst>
            </c:dLbl>
            <c:dLbl>
              <c:idx val="1"/>
              <c:layout>
                <c:manualLayout>
                  <c:x val="0.31665748584668474"/>
                  <c:y val="-0.1902018256386344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Национальная безопасность 1,0 %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807333297318046"/>
                      <c:h val="0.13008451441751537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36DD-443C-80D4-933E23CA14CD}"/>
                </c:ext>
              </c:extLst>
            </c:dLbl>
            <c:dLbl>
              <c:idx val="2"/>
              <c:layout>
                <c:manualLayout>
                  <c:x val="0.31665748584668479"/>
                  <c:y val="-9.2836638005041022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Национальная экономика</a:t>
                    </a:r>
                    <a:r>
                      <a:rPr lang="ru-RU" sz="1600" baseline="0" dirty="0">
                        <a:latin typeface="Times New Roman" pitchFamily="18" charset="0"/>
                        <a:cs typeface="Times New Roman" pitchFamily="18" charset="0"/>
                      </a:rPr>
                      <a:t> 2,2%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215081909382769"/>
                      <c:h val="9.8837059257172233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2-36DD-443C-80D4-933E23CA14CD}"/>
                </c:ext>
              </c:extLst>
            </c:dLbl>
            <c:dLbl>
              <c:idx val="3"/>
              <c:layout>
                <c:manualLayout>
                  <c:x val="0.27707530011584913"/>
                  <c:y val="-1.5850090848679367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Жилищно-коммунальное хозяйство 5,2%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978199515763686"/>
                      <c:h val="0.13008451441751537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3-36DD-443C-80D4-933E23CA14CD}"/>
                </c:ext>
              </c:extLst>
            </c:dLbl>
            <c:dLbl>
              <c:idx val="4"/>
              <c:layout>
                <c:manualLayout>
                  <c:x val="0.23895912126393343"/>
                  <c:y val="8.8308021516990243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Физическая культура и спорт 4,4% 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36DD-443C-80D4-933E23CA14CD}"/>
                </c:ext>
              </c:extLst>
            </c:dLbl>
            <c:dLbl>
              <c:idx val="5"/>
              <c:layout>
                <c:manualLayout>
                  <c:x val="0.26811615649263015"/>
                  <c:y val="0.255866887552620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Обслуживание </a:t>
                    </a:r>
                    <a:r>
                      <a:rPr lang="ru-RU" sz="1600" dirty="0" err="1">
                        <a:latin typeface="Times New Roman" pitchFamily="18" charset="0"/>
                        <a:cs typeface="Times New Roman" pitchFamily="18" charset="0"/>
                      </a:rPr>
                      <a:t>мун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 долга 0,0%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237361981801199"/>
                      <c:h val="0.22382687989854469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5-36DD-443C-80D4-933E23CA14CD}"/>
                </c:ext>
              </c:extLst>
            </c:dLbl>
            <c:dLbl>
              <c:idx val="6"/>
              <c:layout>
                <c:manualLayout>
                  <c:x val="9.2264799065771966E-2"/>
                  <c:y val="0.39512185076719269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Здравоохранение 0,1%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36DD-443C-80D4-933E23CA14CD}"/>
                </c:ext>
              </c:extLst>
            </c:dLbl>
            <c:dLbl>
              <c:idx val="7"/>
              <c:layout>
                <c:manualLayout>
                  <c:x val="-7.8309035790194548E-2"/>
                  <c:y val="0.153973012029762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Образование 65,7%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36DD-443C-80D4-933E23CA14CD}"/>
                </c:ext>
              </c:extLst>
            </c:dLbl>
            <c:dLbl>
              <c:idx val="8"/>
              <c:layout>
                <c:manualLayout>
                  <c:x val="-6.7621243359116748E-2"/>
                  <c:y val="-0.1143475268470972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Культура </a:t>
                    </a:r>
                  </a:p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6,0%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36DD-443C-80D4-933E23CA14CD}"/>
                </c:ext>
              </c:extLst>
            </c:dLbl>
            <c:dLbl>
              <c:idx val="9"/>
              <c:layout>
                <c:manualLayout>
                  <c:x val="2.4427198023460602E-2"/>
                  <c:y val="-0.18678384553005203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Социальная политика </a:t>
                    </a:r>
                  </a:p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6,4%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36DD-443C-80D4-933E23CA14CD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6DD-443C-80D4-933E23CA14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numRef>
              <c:f>Лист1!$A$2:$A$12</c:f>
              <c:numCache>
                <c:formatCode>General</c:formatCode>
                <c:ptCount val="11"/>
              </c:numCache>
            </c:numRef>
          </c:cat>
          <c:val>
            <c:numRef>
              <c:f>Лист1!$B$2:$B$12</c:f>
              <c:numCache>
                <c:formatCode>_-* #,##0.0\ _₽_-;\-* #,##0.0\ _₽_-;_-* "-"??\ _₽_-;_-@_-</c:formatCode>
                <c:ptCount val="11"/>
                <c:pt idx="0">
                  <c:v>10.788113695090439</c:v>
                </c:pt>
                <c:pt idx="1">
                  <c:v>0.83979328165374678</c:v>
                </c:pt>
                <c:pt idx="2">
                  <c:v>1.7312661498708013</c:v>
                </c:pt>
                <c:pt idx="3">
                  <c:v>4.1085271317829459</c:v>
                </c:pt>
                <c:pt idx="4">
                  <c:v>1.9121447028423773</c:v>
                </c:pt>
                <c:pt idx="5">
                  <c:v>0</c:v>
                </c:pt>
                <c:pt idx="6">
                  <c:v>0</c:v>
                </c:pt>
                <c:pt idx="7">
                  <c:v>67.596899224806208</c:v>
                </c:pt>
                <c:pt idx="8">
                  <c:v>8.3979328165374678</c:v>
                </c:pt>
                <c:pt idx="9">
                  <c:v>2.5839793281653749E-2</c:v>
                </c:pt>
                <c:pt idx="10">
                  <c:v>4.4444444444444438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6DD-443C-80D4-933E23CA14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0.19178</cdr:x>
      <cdr:y>0.42079</cdr:y>
    </cdr:from>
    <cdr:to>
      <cdr:x>0.4288</cdr:x>
      <cdr:y>0.55286</cdr:y>
    </cdr:to>
    <cdr:sp macro="" textlink="">
      <cdr:nvSpPr>
        <cdr:cNvPr id="13" name="Блок-схема: альтернативный процесс 12"/>
        <cdr:cNvSpPr/>
      </cdr:nvSpPr>
      <cdr:spPr>
        <a:xfrm xmlns:a="http://schemas.openxmlformats.org/drawingml/2006/main">
          <a:off x="1196033" y="3146788"/>
          <a:ext cx="1478197" cy="987668"/>
        </a:xfrm>
        <a:prstGeom xmlns:a="http://schemas.openxmlformats.org/drawingml/2006/main" prst="flowChartAlternateProcess">
          <a:avLst/>
        </a:prstGeom>
        <a:noFill xmlns:a="http://schemas.openxmlformats.org/drawingml/2006/main"/>
        <a:ln xmlns:a="http://schemas.openxmlformats.org/drawingml/2006/main" w="38100" cap="flat" cmpd="sng" algn="ctr">
          <a:noFill/>
          <a:prstDash val="solid"/>
        </a:ln>
        <a:effectLst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5pPr>
          <a:lvl6pPr marL="22860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6pPr>
          <a:lvl7pPr marL="27432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7pPr>
          <a:lvl8pPr marL="32004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8pPr>
          <a:lvl9pPr marL="36576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9pPr>
        </a:lstStyle>
        <a:p xmlns:a="http://schemas.openxmlformats.org/drawingml/2006/main">
          <a:pPr algn="ctr">
            <a:defRPr/>
          </a:pPr>
          <a:r>
            <a: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1 245,9</a:t>
          </a:r>
          <a:endParaRPr lang="en-US" sz="2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>
            <a:defRPr/>
          </a:pPr>
          <a:r>
            <a: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млн.руб.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перемещения страницы щёлкните мышью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2000" b="0" strike="noStrike" spc="-1">
                <a:latin typeface="Arial"/>
              </a:rPr>
              <a:t>Для правки формата примечаний щёлкните мышью</a:t>
            </a:r>
          </a:p>
        </p:txBody>
      </p:sp>
      <p:sp>
        <p:nvSpPr>
          <p:cNvPr id="4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&lt;верхний колонтитул&gt;</a:t>
            </a:r>
          </a:p>
        </p:txBody>
      </p:sp>
      <p:sp>
        <p:nvSpPr>
          <p:cNvPr id="41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algn="r"/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42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43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algn="r"/>
            <a:fld id="{D8B9AA09-9B57-440E-ACC5-9905F1B4E98B}" type="slidenum">
              <a:rPr lang="ru-RU" sz="1400" b="0" strike="noStrike" spc="-1">
                <a:latin typeface="Times New Roman"/>
              </a:rPr>
              <a:t>‹#›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04334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276475" y="812800"/>
            <a:ext cx="3006725" cy="40084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D8B9AA09-9B57-440E-ACC5-9905F1B4E98B}" type="slidenum">
              <a:rPr lang="ru-RU" sz="1400" b="0" strike="noStrike" spc="-1" smtClean="0">
                <a:latin typeface="Times New Roman"/>
              </a:rPr>
              <a:t>2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51257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1241425"/>
            <a:ext cx="2511425" cy="3349625"/>
          </a:xfrm>
          <a:prstGeom prst="rect">
            <a:avLst/>
          </a:prstGeom>
          <a:ln w="0">
            <a:noFill/>
          </a:ln>
        </p:spPr>
      </p:sp>
      <p:sp>
        <p:nvSpPr>
          <p:cNvPr id="263" name="PlaceHolder 2"/>
          <p:cNvSpPr>
            <a:spLocks noGrp="1"/>
          </p:cNvSpPr>
          <p:nvPr>
            <p:ph type="body"/>
          </p:nvPr>
        </p:nvSpPr>
        <p:spPr>
          <a:xfrm>
            <a:off x="679320" y="4776840"/>
            <a:ext cx="5438520" cy="3908520"/>
          </a:xfrm>
          <a:prstGeom prst="rect">
            <a:avLst/>
          </a:prstGeom>
          <a:noFill/>
          <a:ln w="0">
            <a:noFill/>
          </a:ln>
        </p:spPr>
        <p:txBody>
          <a:bodyPr lIns="83880" tIns="41760" rIns="83880" bIns="41760" anchor="t">
            <a:noAutofit/>
          </a:bodyPr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264" name="PlaceHolder 3"/>
          <p:cNvSpPr>
            <a:spLocks noGrp="1"/>
          </p:cNvSpPr>
          <p:nvPr>
            <p:ph type="sldNum"/>
          </p:nvPr>
        </p:nvSpPr>
        <p:spPr>
          <a:xfrm>
            <a:off x="3849840" y="9428400"/>
            <a:ext cx="2945880" cy="497880"/>
          </a:xfrm>
          <a:prstGeom prst="rect">
            <a:avLst/>
          </a:prstGeom>
          <a:noFill/>
          <a:ln w="0">
            <a:noFill/>
          </a:ln>
        </p:spPr>
        <p:txBody>
          <a:bodyPr lIns="83880" tIns="41760" rIns="83880" bIns="41760" anchor="b">
            <a:noAutofit/>
          </a:bodyPr>
          <a:lstStyle/>
          <a:p>
            <a:pPr algn="r">
              <a:lnSpc>
                <a:spcPct val="100000"/>
              </a:lnSpc>
            </a:pPr>
            <a:fld id="{B048C9DC-027A-4A4B-896D-996465FE320C}" type="slidenum">
              <a:rPr lang="ru-RU" sz="1100" b="0" strike="noStrike" spc="-1">
                <a:solidFill>
                  <a:srgbClr val="000000"/>
                </a:solidFill>
                <a:latin typeface="+mn-lt"/>
                <a:ea typeface="+mn-ea"/>
              </a:rPr>
              <a:t>3</a:t>
            </a:fld>
            <a:endParaRPr lang="ru-RU" sz="11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10022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242964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451656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34272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242964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451656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342720" y="364680"/>
            <a:ext cx="6171840" cy="7076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gif"/><Relationship Id="rId5" Type="http://schemas.openxmlformats.org/officeDocument/2006/relationships/image" Target="../media/image4.gif"/><Relationship Id="rId10" Type="http://schemas.openxmlformats.org/officeDocument/2006/relationships/image" Target="../media/image9.jpeg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0" y="6185520"/>
            <a:ext cx="6873120" cy="2957760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5" name="CustomShape 2"/>
          <p:cNvSpPr/>
          <p:nvPr/>
        </p:nvSpPr>
        <p:spPr>
          <a:xfrm>
            <a:off x="0" y="-60120"/>
            <a:ext cx="6873120" cy="2957760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6" name="CustomShape 3"/>
          <p:cNvSpPr/>
          <p:nvPr/>
        </p:nvSpPr>
        <p:spPr>
          <a:xfrm>
            <a:off x="2288880" y="1465560"/>
            <a:ext cx="4453920" cy="1004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r"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Основные параметры исполнения консолидированного бюджета Новокубанского района</a:t>
            </a:r>
            <a:endParaRPr lang="ru-RU" sz="2000" b="0" strike="noStrike" spc="-1">
              <a:latin typeface="Arial"/>
            </a:endParaRPr>
          </a:p>
        </p:txBody>
      </p:sp>
      <p:grpSp>
        <p:nvGrpSpPr>
          <p:cNvPr id="47" name="Group 4"/>
          <p:cNvGrpSpPr/>
          <p:nvPr/>
        </p:nvGrpSpPr>
        <p:grpSpPr>
          <a:xfrm>
            <a:off x="1946880" y="0"/>
            <a:ext cx="4926960" cy="3411720"/>
            <a:chOff x="1946880" y="0"/>
            <a:chExt cx="4926960" cy="3411720"/>
          </a:xfrm>
        </p:grpSpPr>
        <p:grpSp>
          <p:nvGrpSpPr>
            <p:cNvPr id="48" name="Group 5"/>
            <p:cNvGrpSpPr/>
            <p:nvPr/>
          </p:nvGrpSpPr>
          <p:grpSpPr>
            <a:xfrm>
              <a:off x="1946880" y="25920"/>
              <a:ext cx="1835280" cy="3377520"/>
              <a:chOff x="1946880" y="25920"/>
              <a:chExt cx="1835280" cy="3377520"/>
            </a:xfrm>
          </p:grpSpPr>
          <p:grpSp>
            <p:nvGrpSpPr>
              <p:cNvPr id="49" name="Group 6"/>
              <p:cNvGrpSpPr/>
              <p:nvPr/>
            </p:nvGrpSpPr>
            <p:grpSpPr>
              <a:xfrm>
                <a:off x="1946880" y="25920"/>
                <a:ext cx="1835280" cy="1732320"/>
                <a:chOff x="1946880" y="25920"/>
                <a:chExt cx="1835280" cy="1732320"/>
              </a:xfrm>
            </p:grpSpPr>
            <p:sp>
              <p:nvSpPr>
                <p:cNvPr id="50" name="CustomShape 7"/>
                <p:cNvSpPr/>
                <p:nvPr/>
              </p:nvSpPr>
              <p:spPr>
                <a:xfrm>
                  <a:off x="1946880" y="2592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1" name="CustomShape 8"/>
                <p:cNvSpPr/>
                <p:nvPr/>
              </p:nvSpPr>
              <p:spPr>
                <a:xfrm>
                  <a:off x="2873160" y="2592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2" name="CustomShape 9"/>
                <p:cNvSpPr/>
                <p:nvPr/>
              </p:nvSpPr>
              <p:spPr>
                <a:xfrm>
                  <a:off x="1946880" y="92304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3" name="CustomShape 10"/>
                <p:cNvSpPr/>
                <p:nvPr/>
              </p:nvSpPr>
              <p:spPr>
                <a:xfrm>
                  <a:off x="2873160" y="92304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54" name="Group 11"/>
              <p:cNvGrpSpPr/>
              <p:nvPr/>
            </p:nvGrpSpPr>
            <p:grpSpPr>
              <a:xfrm>
                <a:off x="1962720" y="1733760"/>
                <a:ext cx="1755360" cy="1669680"/>
                <a:chOff x="1962720" y="1733760"/>
                <a:chExt cx="1755360" cy="1669680"/>
              </a:xfrm>
            </p:grpSpPr>
            <p:sp>
              <p:nvSpPr>
                <p:cNvPr id="55" name="CustomShape 12"/>
                <p:cNvSpPr/>
                <p:nvPr/>
              </p:nvSpPr>
              <p:spPr>
                <a:xfrm rot="2502000">
                  <a:off x="1957320" y="208116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6" name="CustomShape 13"/>
                <p:cNvSpPr/>
                <p:nvPr/>
              </p:nvSpPr>
              <p:spPr>
                <a:xfrm rot="8298000">
                  <a:off x="2615040" y="205056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7" name="CustomShape 14"/>
                <p:cNvSpPr/>
                <p:nvPr/>
              </p:nvSpPr>
              <p:spPr>
                <a:xfrm rot="8298000">
                  <a:off x="1966320" y="267912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8" name="CustomShape 15"/>
                <p:cNvSpPr/>
                <p:nvPr/>
              </p:nvSpPr>
              <p:spPr>
                <a:xfrm rot="13302000">
                  <a:off x="2586960" y="267984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  <p:grpSp>
          <p:nvGrpSpPr>
            <p:cNvPr id="59" name="Group 16"/>
            <p:cNvGrpSpPr/>
            <p:nvPr/>
          </p:nvGrpSpPr>
          <p:grpSpPr>
            <a:xfrm>
              <a:off x="4050360" y="0"/>
              <a:ext cx="1281240" cy="1372680"/>
              <a:chOff x="4050360" y="0"/>
              <a:chExt cx="1281240" cy="1372680"/>
            </a:xfrm>
          </p:grpSpPr>
          <p:grpSp>
            <p:nvGrpSpPr>
              <p:cNvPr id="60" name="Group 17"/>
              <p:cNvGrpSpPr/>
              <p:nvPr/>
            </p:nvGrpSpPr>
            <p:grpSpPr>
              <a:xfrm>
                <a:off x="4712400" y="716760"/>
                <a:ext cx="619200" cy="645480"/>
                <a:chOff x="4712400" y="716760"/>
                <a:chExt cx="619200" cy="645480"/>
              </a:xfrm>
            </p:grpSpPr>
            <p:sp>
              <p:nvSpPr>
                <p:cNvPr id="61" name="CustomShape 18"/>
                <p:cNvSpPr/>
                <p:nvPr/>
              </p:nvSpPr>
              <p:spPr>
                <a:xfrm rot="2763000">
                  <a:off x="4705560" y="837000"/>
                  <a:ext cx="399240" cy="151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2" name="CustomShape 19"/>
                <p:cNvSpPr/>
                <p:nvPr/>
              </p:nvSpPr>
              <p:spPr>
                <a:xfrm rot="8037000">
                  <a:off x="4926600" y="843840"/>
                  <a:ext cx="411840" cy="146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3" name="CustomShape 20"/>
                <p:cNvSpPr/>
                <p:nvPr/>
              </p:nvSpPr>
              <p:spPr>
                <a:xfrm rot="8037000">
                  <a:off x="4702320" y="1089360"/>
                  <a:ext cx="411840" cy="146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4" name="CustomShape 21"/>
                <p:cNvSpPr/>
                <p:nvPr/>
              </p:nvSpPr>
              <p:spPr>
                <a:xfrm rot="13563600">
                  <a:off x="4938840" y="1087560"/>
                  <a:ext cx="399240" cy="151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65" name="Group 22"/>
              <p:cNvGrpSpPr/>
              <p:nvPr/>
            </p:nvGrpSpPr>
            <p:grpSpPr>
              <a:xfrm>
                <a:off x="4050360" y="730440"/>
                <a:ext cx="635400" cy="642240"/>
                <a:chOff x="4050360" y="730440"/>
                <a:chExt cx="635400" cy="642240"/>
              </a:xfrm>
            </p:grpSpPr>
            <p:sp>
              <p:nvSpPr>
                <p:cNvPr id="66" name="CustomShape 23"/>
                <p:cNvSpPr/>
                <p:nvPr/>
              </p:nvSpPr>
              <p:spPr>
                <a:xfrm rot="10800000">
                  <a:off x="4371840" y="104580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7" name="CustomShape 24"/>
                <p:cNvSpPr/>
                <p:nvPr/>
              </p:nvSpPr>
              <p:spPr>
                <a:xfrm rot="10800000">
                  <a:off x="4371840" y="73008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8" name="CustomShape 25"/>
                <p:cNvSpPr/>
                <p:nvPr/>
              </p:nvSpPr>
              <p:spPr>
                <a:xfrm rot="10800000">
                  <a:off x="4051800" y="73800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9" name="CustomShape 26"/>
                <p:cNvSpPr/>
                <p:nvPr/>
              </p:nvSpPr>
              <p:spPr>
                <a:xfrm rot="10800000">
                  <a:off x="4050360" y="104688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70" name="Group 27"/>
              <p:cNvGrpSpPr/>
              <p:nvPr/>
            </p:nvGrpSpPr>
            <p:grpSpPr>
              <a:xfrm>
                <a:off x="4693680" y="0"/>
                <a:ext cx="634680" cy="676080"/>
                <a:chOff x="4693680" y="0"/>
                <a:chExt cx="634680" cy="676080"/>
              </a:xfrm>
            </p:grpSpPr>
            <p:sp>
              <p:nvSpPr>
                <p:cNvPr id="71" name="CustomShape 28"/>
                <p:cNvSpPr/>
                <p:nvPr/>
              </p:nvSpPr>
              <p:spPr>
                <a:xfrm>
                  <a:off x="4693680" y="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2" name="CustomShape 29"/>
                <p:cNvSpPr/>
                <p:nvPr/>
              </p:nvSpPr>
              <p:spPr>
                <a:xfrm>
                  <a:off x="5014440" y="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3" name="CustomShape 30"/>
                <p:cNvSpPr/>
                <p:nvPr/>
              </p:nvSpPr>
              <p:spPr>
                <a:xfrm>
                  <a:off x="4693680" y="35028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4" name="CustomShape 31"/>
                <p:cNvSpPr/>
                <p:nvPr/>
              </p:nvSpPr>
              <p:spPr>
                <a:xfrm>
                  <a:off x="5014440" y="35028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sp>
            <p:nvSpPr>
              <p:cNvPr id="75" name="CustomShape 32"/>
              <p:cNvSpPr/>
              <p:nvPr/>
            </p:nvSpPr>
            <p:spPr>
              <a:xfrm rot="10800000">
                <a:off x="4050360" y="22320"/>
                <a:ext cx="628560" cy="6519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76" name="Group 33"/>
            <p:cNvGrpSpPr/>
            <p:nvPr/>
          </p:nvGrpSpPr>
          <p:grpSpPr>
            <a:xfrm>
              <a:off x="3881160" y="1507680"/>
              <a:ext cx="617760" cy="654840"/>
              <a:chOff x="3881160" y="1507680"/>
              <a:chExt cx="617760" cy="654840"/>
            </a:xfrm>
          </p:grpSpPr>
          <p:sp>
            <p:nvSpPr>
              <p:cNvPr id="77" name="CustomShape 34"/>
              <p:cNvSpPr/>
              <p:nvPr/>
            </p:nvSpPr>
            <p:spPr>
              <a:xfrm rot="5400000">
                <a:off x="4185720" y="1512360"/>
                <a:ext cx="31788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8" name="CustomShape 35"/>
              <p:cNvSpPr/>
              <p:nvPr/>
            </p:nvSpPr>
            <p:spPr>
              <a:xfrm rot="5400000">
                <a:off x="4185720" y="183744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9" name="CustomShape 36"/>
              <p:cNvSpPr/>
              <p:nvPr/>
            </p:nvSpPr>
            <p:spPr>
              <a:xfrm rot="5400000">
                <a:off x="3876120" y="152460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0" name="CustomShape 37"/>
              <p:cNvSpPr/>
              <p:nvPr/>
            </p:nvSpPr>
            <p:spPr>
              <a:xfrm rot="5400000">
                <a:off x="3876120" y="184932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81" name="Group 38"/>
            <p:cNvGrpSpPr/>
            <p:nvPr/>
          </p:nvGrpSpPr>
          <p:grpSpPr>
            <a:xfrm>
              <a:off x="4902840" y="2727000"/>
              <a:ext cx="620640" cy="647280"/>
              <a:chOff x="4902840" y="2727000"/>
              <a:chExt cx="620640" cy="647280"/>
            </a:xfrm>
          </p:grpSpPr>
          <p:sp>
            <p:nvSpPr>
              <p:cNvPr id="82" name="CustomShape 39"/>
              <p:cNvSpPr/>
              <p:nvPr/>
            </p:nvSpPr>
            <p:spPr>
              <a:xfrm rot="2771400">
                <a:off x="4896000" y="2847600"/>
                <a:ext cx="399960" cy="151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3" name="CustomShape 40"/>
              <p:cNvSpPr/>
              <p:nvPr/>
            </p:nvSpPr>
            <p:spPr>
              <a:xfrm rot="8028600">
                <a:off x="5116680" y="2854800"/>
                <a:ext cx="412560" cy="147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4" name="CustomShape 41"/>
              <p:cNvSpPr/>
              <p:nvPr/>
            </p:nvSpPr>
            <p:spPr>
              <a:xfrm rot="8028600">
                <a:off x="4893480" y="3101040"/>
                <a:ext cx="412200" cy="147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5" name="CustomShape 42"/>
              <p:cNvSpPr/>
              <p:nvPr/>
            </p:nvSpPr>
            <p:spPr>
              <a:xfrm rot="13571400">
                <a:off x="5130000" y="3099600"/>
                <a:ext cx="399960" cy="151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86" name="Group 43"/>
            <p:cNvGrpSpPr/>
            <p:nvPr/>
          </p:nvGrpSpPr>
          <p:grpSpPr>
            <a:xfrm>
              <a:off x="3808080" y="2266560"/>
              <a:ext cx="723960" cy="1145160"/>
              <a:chOff x="3808080" y="2266560"/>
              <a:chExt cx="723960" cy="1145160"/>
            </a:xfrm>
          </p:grpSpPr>
          <p:sp>
            <p:nvSpPr>
              <p:cNvPr id="87" name="CustomShape 44"/>
              <p:cNvSpPr/>
              <p:nvPr/>
            </p:nvSpPr>
            <p:spPr>
              <a:xfrm rot="2391600">
                <a:off x="3808080" y="2653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8" name="CustomShape 45"/>
              <p:cNvSpPr/>
              <p:nvPr/>
            </p:nvSpPr>
            <p:spPr>
              <a:xfrm rot="8408400">
                <a:off x="4082040" y="263520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9" name="CustomShape 46"/>
              <p:cNvSpPr/>
              <p:nvPr/>
            </p:nvSpPr>
            <p:spPr>
              <a:xfrm rot="2391600">
                <a:off x="3807720" y="2896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0" name="CustomShape 47"/>
              <p:cNvSpPr/>
              <p:nvPr/>
            </p:nvSpPr>
            <p:spPr>
              <a:xfrm rot="8408400">
                <a:off x="4082040" y="2878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1" name="CustomShape 48"/>
              <p:cNvSpPr/>
              <p:nvPr/>
            </p:nvSpPr>
            <p:spPr>
              <a:xfrm rot="2391600">
                <a:off x="3808080" y="240984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2" name="CustomShape 49"/>
              <p:cNvSpPr/>
              <p:nvPr/>
            </p:nvSpPr>
            <p:spPr>
              <a:xfrm rot="8408400">
                <a:off x="4082040" y="239148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3" name="CustomShape 50"/>
              <p:cNvSpPr/>
              <p:nvPr/>
            </p:nvSpPr>
            <p:spPr>
              <a:xfrm rot="2391600">
                <a:off x="3808080" y="31233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4" name="CustomShape 51"/>
              <p:cNvSpPr/>
              <p:nvPr/>
            </p:nvSpPr>
            <p:spPr>
              <a:xfrm rot="8408400">
                <a:off x="4082040" y="310500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95" name="Group 52"/>
            <p:cNvGrpSpPr/>
            <p:nvPr/>
          </p:nvGrpSpPr>
          <p:grpSpPr>
            <a:xfrm>
              <a:off x="4544280" y="1539360"/>
              <a:ext cx="1302480" cy="1264320"/>
              <a:chOff x="4544280" y="1539360"/>
              <a:chExt cx="1302480" cy="1264320"/>
            </a:xfrm>
          </p:grpSpPr>
          <p:sp>
            <p:nvSpPr>
              <p:cNvPr id="96" name="CustomShape 53"/>
              <p:cNvSpPr/>
              <p:nvPr/>
            </p:nvSpPr>
            <p:spPr>
              <a:xfrm rot="10800000">
                <a:off x="5203080" y="215928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7" name="CustomShape 54"/>
              <p:cNvSpPr/>
              <p:nvPr/>
            </p:nvSpPr>
            <p:spPr>
              <a:xfrm rot="10800000">
                <a:off x="5203080" y="153936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8" name="CustomShape 55"/>
              <p:cNvSpPr/>
              <p:nvPr/>
            </p:nvSpPr>
            <p:spPr>
              <a:xfrm rot="10800000">
                <a:off x="4547160" y="155304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9" name="CustomShape 56"/>
              <p:cNvSpPr/>
              <p:nvPr/>
            </p:nvSpPr>
            <p:spPr>
              <a:xfrm rot="10800000">
                <a:off x="4544280" y="216144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00" name="Group 57"/>
            <p:cNvGrpSpPr/>
            <p:nvPr/>
          </p:nvGrpSpPr>
          <p:grpSpPr>
            <a:xfrm>
              <a:off x="5515200" y="360"/>
              <a:ext cx="1260000" cy="1313640"/>
              <a:chOff x="5515200" y="360"/>
              <a:chExt cx="1260000" cy="1313640"/>
            </a:xfrm>
          </p:grpSpPr>
          <p:sp>
            <p:nvSpPr>
              <p:cNvPr id="101" name="CustomShape 58"/>
              <p:cNvSpPr/>
              <p:nvPr/>
            </p:nvSpPr>
            <p:spPr>
              <a:xfrm rot="10800000">
                <a:off x="6148800" y="656640"/>
                <a:ext cx="620640" cy="6555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2" name="CustomShape 59"/>
              <p:cNvSpPr/>
              <p:nvPr/>
            </p:nvSpPr>
            <p:spPr>
              <a:xfrm rot="10800000">
                <a:off x="5528880" y="23400"/>
                <a:ext cx="620640" cy="6555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3" name="CustomShape 60"/>
              <p:cNvSpPr/>
              <p:nvPr/>
            </p:nvSpPr>
            <p:spPr>
              <a:xfrm rot="10800000">
                <a:off x="6154560" y="0"/>
                <a:ext cx="620640" cy="655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4" name="CustomShape 61"/>
              <p:cNvSpPr/>
              <p:nvPr/>
            </p:nvSpPr>
            <p:spPr>
              <a:xfrm rot="10800000">
                <a:off x="5832720" y="98532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5" name="CustomShape 62"/>
              <p:cNvSpPr/>
              <p:nvPr/>
            </p:nvSpPr>
            <p:spPr>
              <a:xfrm rot="10800000">
                <a:off x="5832720" y="66816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6" name="CustomShape 63"/>
              <p:cNvSpPr/>
              <p:nvPr/>
            </p:nvSpPr>
            <p:spPr>
              <a:xfrm rot="10800000">
                <a:off x="5516280" y="67500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7" name="CustomShape 64"/>
              <p:cNvSpPr/>
              <p:nvPr/>
            </p:nvSpPr>
            <p:spPr>
              <a:xfrm rot="10800000">
                <a:off x="5515200" y="98640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08" name="CustomShape 65"/>
            <p:cNvSpPr/>
            <p:nvPr/>
          </p:nvSpPr>
          <p:spPr>
            <a:xfrm>
              <a:off x="5965560" y="2507040"/>
              <a:ext cx="779400" cy="749160"/>
            </a:xfrm>
            <a:prstGeom prst="rtTriangl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9" name="CustomShape 66"/>
            <p:cNvSpPr/>
            <p:nvPr/>
          </p:nvSpPr>
          <p:spPr>
            <a:xfrm rot="10800000">
              <a:off x="5965920" y="1577880"/>
              <a:ext cx="907920" cy="928440"/>
            </a:xfrm>
            <a:prstGeom prst="ellips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10" name="CustomShape 67"/>
          <p:cNvSpPr/>
          <p:nvPr/>
        </p:nvSpPr>
        <p:spPr>
          <a:xfrm rot="10800000" flipH="1">
            <a:off x="0" y="-58680"/>
            <a:ext cx="6857280" cy="27666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1" name="CustomShape 68"/>
          <p:cNvSpPr/>
          <p:nvPr/>
        </p:nvSpPr>
        <p:spPr>
          <a:xfrm rot="10800000" flipV="1">
            <a:off x="-118800" y="6423480"/>
            <a:ext cx="6992640" cy="27198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2" name="CustomShape 69"/>
          <p:cNvSpPr/>
          <p:nvPr/>
        </p:nvSpPr>
        <p:spPr>
          <a:xfrm>
            <a:off x="195120" y="543960"/>
            <a:ext cx="1794122" cy="55254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3000" b="1" strike="noStrike" spc="-1" dirty="0">
                <a:solidFill>
                  <a:srgbClr val="FFFFFF"/>
                </a:solidFill>
                <a:latin typeface="Segoe UI"/>
                <a:ea typeface="DejaVu Sans"/>
              </a:rPr>
              <a:t>2023 год</a:t>
            </a:r>
            <a:endParaRPr lang="ru-RU" sz="3000" b="0" strike="noStrike" spc="-1" dirty="0">
              <a:latin typeface="Arial"/>
            </a:endParaRPr>
          </a:p>
        </p:txBody>
      </p:sp>
      <p:grpSp>
        <p:nvGrpSpPr>
          <p:cNvPr id="113" name="Group 70"/>
          <p:cNvGrpSpPr/>
          <p:nvPr/>
        </p:nvGrpSpPr>
        <p:grpSpPr>
          <a:xfrm>
            <a:off x="109800" y="4327200"/>
            <a:ext cx="6645240" cy="4716720"/>
            <a:chOff x="109800" y="4327200"/>
            <a:chExt cx="6645240" cy="4716720"/>
          </a:xfrm>
        </p:grpSpPr>
        <p:grpSp>
          <p:nvGrpSpPr>
            <p:cNvPr id="114" name="Group 71"/>
            <p:cNvGrpSpPr/>
            <p:nvPr/>
          </p:nvGrpSpPr>
          <p:grpSpPr>
            <a:xfrm>
              <a:off x="109800" y="4363200"/>
              <a:ext cx="2475720" cy="4671720"/>
              <a:chOff x="109800" y="4363200"/>
              <a:chExt cx="2475720" cy="4671720"/>
            </a:xfrm>
          </p:grpSpPr>
          <p:grpSp>
            <p:nvGrpSpPr>
              <p:cNvPr id="115" name="Group 72"/>
              <p:cNvGrpSpPr/>
              <p:nvPr/>
            </p:nvGrpSpPr>
            <p:grpSpPr>
              <a:xfrm>
                <a:off x="109800" y="4363200"/>
                <a:ext cx="2475720" cy="2396520"/>
                <a:chOff x="109800" y="4363200"/>
                <a:chExt cx="2475720" cy="2396520"/>
              </a:xfrm>
            </p:grpSpPr>
            <p:sp>
              <p:nvSpPr>
                <p:cNvPr id="116" name="CustomShape 73"/>
                <p:cNvSpPr/>
                <p:nvPr/>
              </p:nvSpPr>
              <p:spPr>
                <a:xfrm>
                  <a:off x="109800" y="436320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7" name="CustomShape 74"/>
                <p:cNvSpPr/>
                <p:nvPr/>
              </p:nvSpPr>
              <p:spPr>
                <a:xfrm>
                  <a:off x="1358640" y="436320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8" name="CustomShape 75"/>
                <p:cNvSpPr/>
                <p:nvPr/>
              </p:nvSpPr>
              <p:spPr>
                <a:xfrm>
                  <a:off x="109800" y="560412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9" name="CustomShape 76"/>
                <p:cNvSpPr/>
                <p:nvPr/>
              </p:nvSpPr>
              <p:spPr>
                <a:xfrm>
                  <a:off x="1359360" y="5604120"/>
                  <a:ext cx="122616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20" name="Group 77"/>
              <p:cNvGrpSpPr/>
              <p:nvPr/>
            </p:nvGrpSpPr>
            <p:grpSpPr>
              <a:xfrm>
                <a:off x="120600" y="6735240"/>
                <a:ext cx="2377080" cy="2299680"/>
                <a:chOff x="120600" y="6735240"/>
                <a:chExt cx="2377080" cy="2299680"/>
              </a:xfrm>
            </p:grpSpPr>
            <p:sp>
              <p:nvSpPr>
                <p:cNvPr id="121" name="CustomShape 78"/>
                <p:cNvSpPr/>
                <p:nvPr/>
              </p:nvSpPr>
              <p:spPr>
                <a:xfrm rot="2545800">
                  <a:off x="109800" y="7205400"/>
                  <a:ext cx="151164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2" name="CustomShape 79"/>
                <p:cNvSpPr/>
                <p:nvPr/>
              </p:nvSpPr>
              <p:spPr>
                <a:xfrm rot="8254200">
                  <a:off x="996120" y="7171920"/>
                  <a:ext cx="151164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3" name="CustomShape 80"/>
                <p:cNvSpPr/>
                <p:nvPr/>
              </p:nvSpPr>
              <p:spPr>
                <a:xfrm rot="8254200">
                  <a:off x="121680" y="8040960"/>
                  <a:ext cx="151128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4" name="CustomShape 81"/>
                <p:cNvSpPr/>
                <p:nvPr/>
              </p:nvSpPr>
              <p:spPr>
                <a:xfrm rot="13345800">
                  <a:off x="969480" y="8041680"/>
                  <a:ext cx="151128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  <p:grpSp>
          <p:nvGrpSpPr>
            <p:cNvPr id="125" name="Group 82"/>
            <p:cNvGrpSpPr/>
            <p:nvPr/>
          </p:nvGrpSpPr>
          <p:grpSpPr>
            <a:xfrm>
              <a:off x="2946600" y="4327200"/>
              <a:ext cx="1733040" cy="1898640"/>
              <a:chOff x="2946600" y="4327200"/>
              <a:chExt cx="1733040" cy="1898640"/>
            </a:xfrm>
          </p:grpSpPr>
          <p:grpSp>
            <p:nvGrpSpPr>
              <p:cNvPr id="126" name="Group 83"/>
              <p:cNvGrpSpPr/>
              <p:nvPr/>
            </p:nvGrpSpPr>
            <p:grpSpPr>
              <a:xfrm>
                <a:off x="3835440" y="5318640"/>
                <a:ext cx="844200" cy="893160"/>
                <a:chOff x="3835440" y="5318640"/>
                <a:chExt cx="844200" cy="893160"/>
              </a:xfrm>
            </p:grpSpPr>
            <p:sp>
              <p:nvSpPr>
                <p:cNvPr id="127" name="CustomShape 84"/>
                <p:cNvSpPr/>
                <p:nvPr/>
              </p:nvSpPr>
              <p:spPr>
                <a:xfrm rot="2806800">
                  <a:off x="3825000" y="5484600"/>
                  <a:ext cx="546120" cy="2073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8" name="CustomShape 85"/>
                <p:cNvSpPr/>
                <p:nvPr/>
              </p:nvSpPr>
              <p:spPr>
                <a:xfrm rot="7993200">
                  <a:off x="4123080" y="5497560"/>
                  <a:ext cx="563040" cy="200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9" name="CustomShape 86"/>
                <p:cNvSpPr/>
                <p:nvPr/>
              </p:nvSpPr>
              <p:spPr>
                <a:xfrm rot="7993200">
                  <a:off x="3820680" y="5837040"/>
                  <a:ext cx="563040" cy="200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0" name="CustomShape 87"/>
                <p:cNvSpPr/>
                <p:nvPr/>
              </p:nvSpPr>
              <p:spPr>
                <a:xfrm rot="13606800">
                  <a:off x="4143600" y="5834520"/>
                  <a:ext cx="546120" cy="2073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31" name="Group 88"/>
              <p:cNvGrpSpPr/>
              <p:nvPr/>
            </p:nvGrpSpPr>
            <p:grpSpPr>
              <a:xfrm>
                <a:off x="2946600" y="5338080"/>
                <a:ext cx="857520" cy="887760"/>
                <a:chOff x="2946600" y="5338080"/>
                <a:chExt cx="857520" cy="887760"/>
              </a:xfrm>
            </p:grpSpPr>
            <p:sp>
              <p:nvSpPr>
                <p:cNvPr id="132" name="CustomShape 89"/>
                <p:cNvSpPr/>
                <p:nvPr/>
              </p:nvSpPr>
              <p:spPr>
                <a:xfrm rot="10800000">
                  <a:off x="3380400" y="577368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3" name="CustomShape 90"/>
                <p:cNvSpPr/>
                <p:nvPr/>
              </p:nvSpPr>
              <p:spPr>
                <a:xfrm rot="10800000">
                  <a:off x="3380400" y="533808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4" name="CustomShape 91"/>
                <p:cNvSpPr/>
                <p:nvPr/>
              </p:nvSpPr>
              <p:spPr>
                <a:xfrm rot="10800000">
                  <a:off x="2948400" y="534780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5" name="CustomShape 92"/>
                <p:cNvSpPr/>
                <p:nvPr/>
              </p:nvSpPr>
              <p:spPr>
                <a:xfrm rot="10800000">
                  <a:off x="2946600" y="577512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36" name="Group 93"/>
              <p:cNvGrpSpPr/>
              <p:nvPr/>
            </p:nvGrpSpPr>
            <p:grpSpPr>
              <a:xfrm>
                <a:off x="3814920" y="4327200"/>
                <a:ext cx="855720" cy="935280"/>
                <a:chOff x="3814920" y="4327200"/>
                <a:chExt cx="855720" cy="935280"/>
              </a:xfrm>
            </p:grpSpPr>
            <p:sp>
              <p:nvSpPr>
                <p:cNvPr id="137" name="CustomShape 94"/>
                <p:cNvSpPr/>
                <p:nvPr/>
              </p:nvSpPr>
              <p:spPr>
                <a:xfrm>
                  <a:off x="3814920" y="432720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8" name="CustomShape 95"/>
                <p:cNvSpPr/>
                <p:nvPr/>
              </p:nvSpPr>
              <p:spPr>
                <a:xfrm>
                  <a:off x="4246920" y="432720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9" name="CustomShape 96"/>
                <p:cNvSpPr/>
                <p:nvPr/>
              </p:nvSpPr>
              <p:spPr>
                <a:xfrm>
                  <a:off x="3814920" y="481176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40" name="CustomShape 97"/>
                <p:cNvSpPr/>
                <p:nvPr/>
              </p:nvSpPr>
              <p:spPr>
                <a:xfrm>
                  <a:off x="4246920" y="481176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sp>
            <p:nvSpPr>
              <p:cNvPr id="141" name="CustomShape 98"/>
              <p:cNvSpPr/>
              <p:nvPr/>
            </p:nvSpPr>
            <p:spPr>
              <a:xfrm rot="10800000">
                <a:off x="2946960" y="4358520"/>
                <a:ext cx="847800" cy="9021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42" name="Group 99"/>
            <p:cNvGrpSpPr/>
            <p:nvPr/>
          </p:nvGrpSpPr>
          <p:grpSpPr>
            <a:xfrm>
              <a:off x="2718360" y="6413040"/>
              <a:ext cx="833760" cy="905400"/>
              <a:chOff x="2718360" y="6413040"/>
              <a:chExt cx="833760" cy="905400"/>
            </a:xfrm>
          </p:grpSpPr>
          <p:sp>
            <p:nvSpPr>
              <p:cNvPr id="143" name="CustomShape 100"/>
              <p:cNvSpPr/>
              <p:nvPr/>
            </p:nvSpPr>
            <p:spPr>
              <a:xfrm rot="5400000">
                <a:off x="3124080" y="642528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4" name="CustomShape 101"/>
              <p:cNvSpPr/>
              <p:nvPr/>
            </p:nvSpPr>
            <p:spPr>
              <a:xfrm rot="5400000">
                <a:off x="3124080" y="687420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5" name="CustomShape 102"/>
              <p:cNvSpPr/>
              <p:nvPr/>
            </p:nvSpPr>
            <p:spPr>
              <a:xfrm rot="5400000">
                <a:off x="2706120" y="644148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6" name="CustomShape 103"/>
              <p:cNvSpPr/>
              <p:nvPr/>
            </p:nvSpPr>
            <p:spPr>
              <a:xfrm rot="5400000">
                <a:off x="2706120" y="689040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47" name="Group 104"/>
            <p:cNvGrpSpPr/>
            <p:nvPr/>
          </p:nvGrpSpPr>
          <p:grpSpPr>
            <a:xfrm>
              <a:off x="4093200" y="8099280"/>
              <a:ext cx="844200" cy="896760"/>
              <a:chOff x="4093200" y="8099280"/>
              <a:chExt cx="844200" cy="896760"/>
            </a:xfrm>
          </p:grpSpPr>
          <p:sp>
            <p:nvSpPr>
              <p:cNvPr id="148" name="CustomShape 105"/>
              <p:cNvSpPr/>
              <p:nvPr/>
            </p:nvSpPr>
            <p:spPr>
              <a:xfrm rot="2815200">
                <a:off x="4082040" y="8265960"/>
                <a:ext cx="546840" cy="2073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9" name="CustomShape 106"/>
              <p:cNvSpPr/>
              <p:nvPr/>
            </p:nvSpPr>
            <p:spPr>
              <a:xfrm rot="7985400">
                <a:off x="4380120" y="8279640"/>
                <a:ext cx="564120" cy="201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0" name="CustomShape 107"/>
              <p:cNvSpPr/>
              <p:nvPr/>
            </p:nvSpPr>
            <p:spPr>
              <a:xfrm rot="7985400">
                <a:off x="4077720" y="8620560"/>
                <a:ext cx="564120" cy="201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1" name="CustomShape 108"/>
              <p:cNvSpPr/>
              <p:nvPr/>
            </p:nvSpPr>
            <p:spPr>
              <a:xfrm rot="13614600">
                <a:off x="4401000" y="8618400"/>
                <a:ext cx="547200" cy="2073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52" name="Group 109"/>
            <p:cNvGrpSpPr/>
            <p:nvPr/>
          </p:nvGrpSpPr>
          <p:grpSpPr>
            <a:xfrm>
              <a:off x="2615400" y="7465680"/>
              <a:ext cx="981360" cy="1578240"/>
              <a:chOff x="2615400" y="7465680"/>
              <a:chExt cx="981360" cy="1578240"/>
            </a:xfrm>
          </p:grpSpPr>
          <p:sp>
            <p:nvSpPr>
              <p:cNvPr id="153" name="CustomShape 110"/>
              <p:cNvSpPr/>
              <p:nvPr/>
            </p:nvSpPr>
            <p:spPr>
              <a:xfrm rot="2434200">
                <a:off x="2614320" y="79981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4" name="CustomShape 111"/>
              <p:cNvSpPr/>
              <p:nvPr/>
            </p:nvSpPr>
            <p:spPr>
              <a:xfrm rot="8365800">
                <a:off x="2984400" y="797544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5" name="CustomShape 112"/>
              <p:cNvSpPr/>
              <p:nvPr/>
            </p:nvSpPr>
            <p:spPr>
              <a:xfrm rot="2434200">
                <a:off x="2614320" y="833436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6" name="CustomShape 113"/>
              <p:cNvSpPr/>
              <p:nvPr/>
            </p:nvSpPr>
            <p:spPr>
              <a:xfrm rot="8365800">
                <a:off x="2984400" y="831168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7" name="CustomShape 114"/>
              <p:cNvSpPr/>
              <p:nvPr/>
            </p:nvSpPr>
            <p:spPr>
              <a:xfrm rot="2434200">
                <a:off x="2614320" y="766080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8" name="CustomShape 115"/>
              <p:cNvSpPr/>
              <p:nvPr/>
            </p:nvSpPr>
            <p:spPr>
              <a:xfrm rot="8365800">
                <a:off x="2984400" y="76381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9" name="CustomShape 116"/>
              <p:cNvSpPr/>
              <p:nvPr/>
            </p:nvSpPr>
            <p:spPr>
              <a:xfrm rot="2434200">
                <a:off x="2614320" y="86479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0" name="CustomShape 117"/>
              <p:cNvSpPr/>
              <p:nvPr/>
            </p:nvSpPr>
            <p:spPr>
              <a:xfrm rot="8365800">
                <a:off x="2984400" y="862524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61" name="Group 118"/>
            <p:cNvGrpSpPr/>
            <p:nvPr/>
          </p:nvGrpSpPr>
          <p:grpSpPr>
            <a:xfrm>
              <a:off x="3612600" y="6456240"/>
              <a:ext cx="1757520" cy="1749600"/>
              <a:chOff x="3612600" y="6456240"/>
              <a:chExt cx="1757520" cy="1749600"/>
            </a:xfrm>
          </p:grpSpPr>
          <p:sp>
            <p:nvSpPr>
              <p:cNvPr id="162" name="CustomShape 119"/>
              <p:cNvSpPr/>
              <p:nvPr/>
            </p:nvSpPr>
            <p:spPr>
              <a:xfrm rot="10800000">
                <a:off x="4501440" y="731376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3" name="CustomShape 120"/>
              <p:cNvSpPr/>
              <p:nvPr/>
            </p:nvSpPr>
            <p:spPr>
              <a:xfrm rot="10800000">
                <a:off x="4501440" y="645624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4" name="CustomShape 121"/>
              <p:cNvSpPr/>
              <p:nvPr/>
            </p:nvSpPr>
            <p:spPr>
              <a:xfrm rot="10800000">
                <a:off x="3616200" y="647532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5" name="CustomShape 122"/>
              <p:cNvSpPr/>
              <p:nvPr/>
            </p:nvSpPr>
            <p:spPr>
              <a:xfrm rot="10800000">
                <a:off x="3612600" y="731700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66" name="Group 123"/>
            <p:cNvGrpSpPr/>
            <p:nvPr/>
          </p:nvGrpSpPr>
          <p:grpSpPr>
            <a:xfrm>
              <a:off x="4922280" y="4327920"/>
              <a:ext cx="1699560" cy="1816560"/>
              <a:chOff x="4922280" y="4327920"/>
              <a:chExt cx="1699560" cy="1816560"/>
            </a:xfrm>
          </p:grpSpPr>
          <p:sp>
            <p:nvSpPr>
              <p:cNvPr id="167" name="CustomShape 124"/>
              <p:cNvSpPr/>
              <p:nvPr/>
            </p:nvSpPr>
            <p:spPr>
              <a:xfrm rot="10800000">
                <a:off x="5777280" y="5236200"/>
                <a:ext cx="837000" cy="90720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8" name="CustomShape 125"/>
              <p:cNvSpPr/>
              <p:nvPr/>
            </p:nvSpPr>
            <p:spPr>
              <a:xfrm rot="10800000">
                <a:off x="4941000" y="4360320"/>
                <a:ext cx="837000" cy="90720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9" name="CustomShape 126"/>
              <p:cNvSpPr/>
              <p:nvPr/>
            </p:nvSpPr>
            <p:spPr>
              <a:xfrm rot="10800000">
                <a:off x="5784840" y="4327920"/>
                <a:ext cx="837000" cy="90720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0" name="CustomShape 127"/>
              <p:cNvSpPr/>
              <p:nvPr/>
            </p:nvSpPr>
            <p:spPr>
              <a:xfrm rot="10800000">
                <a:off x="5350680" y="569016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1" name="CustomShape 128"/>
              <p:cNvSpPr/>
              <p:nvPr/>
            </p:nvSpPr>
            <p:spPr>
              <a:xfrm rot="10800000">
                <a:off x="5350680" y="525204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2" name="CustomShape 129"/>
              <p:cNvSpPr/>
              <p:nvPr/>
            </p:nvSpPr>
            <p:spPr>
              <a:xfrm rot="10800000">
                <a:off x="4924080" y="526176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3" name="CustomShape 130"/>
              <p:cNvSpPr/>
              <p:nvPr/>
            </p:nvSpPr>
            <p:spPr>
              <a:xfrm rot="10800000">
                <a:off x="4922280" y="569124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74" name="CustomShape 131"/>
            <p:cNvSpPr/>
            <p:nvPr/>
          </p:nvSpPr>
          <p:spPr>
            <a:xfrm>
              <a:off x="5529960" y="7795080"/>
              <a:ext cx="1051560" cy="1036440"/>
            </a:xfrm>
            <a:prstGeom prst="rtTriangl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5" name="CustomShape 132"/>
            <p:cNvSpPr/>
            <p:nvPr/>
          </p:nvSpPr>
          <p:spPr>
            <a:xfrm rot="10800000">
              <a:off x="5530320" y="6510600"/>
              <a:ext cx="1224720" cy="1284480"/>
            </a:xfrm>
            <a:prstGeom prst="ellips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76" name="CustomShape 133"/>
          <p:cNvSpPr/>
          <p:nvPr/>
        </p:nvSpPr>
        <p:spPr>
          <a:xfrm>
            <a:off x="1511280" y="7002720"/>
            <a:ext cx="3428280" cy="638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Консолидированный</a:t>
            </a:r>
            <a:r>
              <a:rPr lang="ru-RU" sz="1600" b="1" strike="noStrike" spc="-1">
                <a:solidFill>
                  <a:srgbClr val="215968"/>
                </a:solidFill>
                <a:latin typeface="Calibri"/>
                <a:ea typeface="DejaVu Sans"/>
              </a:rPr>
              <a:t> </a:t>
            </a: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бюджет </a:t>
            </a:r>
            <a:endParaRPr lang="ru-RU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Новокубанского района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77" name="CustomShape 134"/>
          <p:cNvSpPr/>
          <p:nvPr/>
        </p:nvSpPr>
        <p:spPr>
          <a:xfrm>
            <a:off x="783360" y="7278840"/>
            <a:ext cx="6059520" cy="1735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r">
              <a:lnSpc>
                <a:spcPct val="100000"/>
              </a:lnSpc>
            </a:pPr>
            <a:r>
              <a:rPr lang="ru-RU" sz="1800" b="0" strike="noStrike" spc="-1">
                <a:solidFill>
                  <a:srgbClr val="FFFFFF"/>
                </a:solidFill>
                <a:latin typeface="Calibri"/>
                <a:ea typeface="DejaVu Sans"/>
              </a:rPr>
              <a:t>- </a:t>
            </a: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это свод бюджетов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муниципального образования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Новокубанский район, городского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поселения  и 8 сельских поселений района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без учета межбюджетных трансфертами между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этими бюджетами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78" name="CustomShape 135"/>
          <p:cNvSpPr/>
          <p:nvPr/>
        </p:nvSpPr>
        <p:spPr>
          <a:xfrm>
            <a:off x="82440" y="147960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январь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79" name="CustomShape 136"/>
          <p:cNvSpPr/>
          <p:nvPr/>
        </p:nvSpPr>
        <p:spPr>
          <a:xfrm>
            <a:off x="82440" y="226584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март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0" name="CustomShape 137"/>
          <p:cNvSpPr/>
          <p:nvPr/>
        </p:nvSpPr>
        <p:spPr>
          <a:xfrm>
            <a:off x="82440" y="456552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 dirty="0">
                <a:solidFill>
                  <a:srgbClr val="215968"/>
                </a:solidFill>
                <a:latin typeface="Times New Roman"/>
                <a:ea typeface="DejaVu Sans"/>
              </a:rPr>
              <a:t>сентябрь</a:t>
            </a:r>
            <a:endParaRPr lang="ru-RU" sz="2100" b="0" strike="noStrike" spc="-1" dirty="0">
              <a:latin typeface="Arial"/>
            </a:endParaRPr>
          </a:p>
        </p:txBody>
      </p:sp>
      <p:sp>
        <p:nvSpPr>
          <p:cNvPr id="181" name="CustomShape 138"/>
          <p:cNvSpPr/>
          <p:nvPr/>
        </p:nvSpPr>
        <p:spPr>
          <a:xfrm>
            <a:off x="82440" y="187380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 dirty="0">
                <a:solidFill>
                  <a:srgbClr val="215968"/>
                </a:solidFill>
                <a:latin typeface="Times New Roman"/>
                <a:ea typeface="DejaVu Sans"/>
              </a:rPr>
              <a:t>февраль</a:t>
            </a:r>
            <a:endParaRPr lang="ru-RU" sz="2100" b="0" strike="noStrike" spc="-1" dirty="0">
              <a:latin typeface="Arial"/>
            </a:endParaRPr>
          </a:p>
        </p:txBody>
      </p:sp>
      <p:sp>
        <p:nvSpPr>
          <p:cNvPr id="182" name="CustomShape 139"/>
          <p:cNvSpPr/>
          <p:nvPr/>
        </p:nvSpPr>
        <p:spPr>
          <a:xfrm>
            <a:off x="82440" y="264636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апрель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3" name="CustomShape 140"/>
          <p:cNvSpPr/>
          <p:nvPr/>
        </p:nvSpPr>
        <p:spPr>
          <a:xfrm>
            <a:off x="82440" y="378756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июль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4" name="CustomShape 141"/>
          <p:cNvSpPr/>
          <p:nvPr/>
        </p:nvSpPr>
        <p:spPr>
          <a:xfrm>
            <a:off x="82440" y="302436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май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5" name="CustomShape 142"/>
          <p:cNvSpPr/>
          <p:nvPr/>
        </p:nvSpPr>
        <p:spPr>
          <a:xfrm>
            <a:off x="79920" y="533736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ноябрь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6" name="CustomShape 143"/>
          <p:cNvSpPr/>
          <p:nvPr/>
        </p:nvSpPr>
        <p:spPr>
          <a:xfrm>
            <a:off x="82440" y="340452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июнь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7" name="CustomShape 144"/>
          <p:cNvSpPr/>
          <p:nvPr/>
        </p:nvSpPr>
        <p:spPr>
          <a:xfrm>
            <a:off x="81000" y="495072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 dirty="0">
                <a:solidFill>
                  <a:srgbClr val="215968"/>
                </a:solidFill>
                <a:latin typeface="Times New Roman"/>
                <a:ea typeface="DejaVu Sans"/>
              </a:rPr>
              <a:t>октябрь</a:t>
            </a:r>
            <a:endParaRPr lang="ru-RU" sz="2100" b="0" strike="noStrike" spc="-1" dirty="0">
              <a:latin typeface="Arial"/>
            </a:endParaRPr>
          </a:p>
        </p:txBody>
      </p:sp>
      <p:sp>
        <p:nvSpPr>
          <p:cNvPr id="188" name="CustomShape 145"/>
          <p:cNvSpPr/>
          <p:nvPr/>
        </p:nvSpPr>
        <p:spPr>
          <a:xfrm>
            <a:off x="82440" y="417420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август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9" name="CustomShape 146"/>
          <p:cNvSpPr/>
          <p:nvPr/>
        </p:nvSpPr>
        <p:spPr>
          <a:xfrm>
            <a:off x="65160" y="5722560"/>
            <a:ext cx="1364400" cy="31680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декабрь</a:t>
            </a:r>
            <a:endParaRPr lang="ru-RU" sz="2100" b="0" strike="noStrike" spc="-1">
              <a:latin typeface="Arial"/>
            </a:endParaRPr>
          </a:p>
        </p:txBody>
      </p:sp>
      <p:pic>
        <p:nvPicPr>
          <p:cNvPr id="190" name="Picture 14" descr="https://adm-sovetskoe.ru/upload/medialibrary/fa2/fa2f3e881a6ab5a94ea44ef797fc9f51.jpg"/>
          <p:cNvPicPr/>
          <p:nvPr/>
        </p:nvPicPr>
        <p:blipFill>
          <a:blip r:embed="rId2"/>
          <a:stretch/>
        </p:blipFill>
        <p:spPr>
          <a:xfrm flipH="1">
            <a:off x="3501720" y="5387400"/>
            <a:ext cx="406440" cy="5500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1" name="Picture 12" descr="https://pp.userapi.com/c850016/v850016452/9e08b/6XKAfjYz5OY.jpg?ava=1"/>
          <p:cNvPicPr/>
          <p:nvPr/>
        </p:nvPicPr>
        <p:blipFill>
          <a:blip r:embed="rId3"/>
          <a:stretch/>
        </p:blipFill>
        <p:spPr>
          <a:xfrm>
            <a:off x="3501000" y="4662360"/>
            <a:ext cx="406440" cy="5540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2" name="Рисунок 229" descr="прикубанска.gif"/>
          <p:cNvPicPr/>
          <p:nvPr/>
        </p:nvPicPr>
        <p:blipFill>
          <a:blip r:embed="rId4"/>
          <a:stretch/>
        </p:blipFill>
        <p:spPr>
          <a:xfrm>
            <a:off x="2925000" y="5387400"/>
            <a:ext cx="40248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3" name="Рисунок 230" descr="novoselskoe_selo_coa.gif"/>
          <p:cNvPicPr/>
          <p:nvPr/>
        </p:nvPicPr>
        <p:blipFill>
          <a:blip r:embed="rId5"/>
          <a:stretch/>
        </p:blipFill>
        <p:spPr>
          <a:xfrm>
            <a:off x="2927880" y="4659480"/>
            <a:ext cx="399600" cy="5569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4" name="Picture 8" descr="https://im0-tub-ru.yandex.net/i?id=b8e081db8a79e9bc73b1c35eff5f8794&amp;n=13"/>
          <p:cNvPicPr/>
          <p:nvPr/>
        </p:nvPicPr>
        <p:blipFill>
          <a:blip r:embed="rId6"/>
          <a:stretch/>
        </p:blipFill>
        <p:spPr>
          <a:xfrm>
            <a:off x="2349000" y="5387400"/>
            <a:ext cx="39960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5" name="Picture 6" descr="https://cdn.turkaramamotoru.com/ru/selskoe-poselenie-komsomolskij-5686.jpg"/>
          <p:cNvPicPr/>
          <p:nvPr/>
        </p:nvPicPr>
        <p:blipFill>
          <a:blip r:embed="rId7"/>
          <a:stretch/>
        </p:blipFill>
        <p:spPr>
          <a:xfrm>
            <a:off x="2349000" y="4659480"/>
            <a:ext cx="399600" cy="5569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6" name="Рисунок 233" descr="верхнекубанка.gif"/>
          <p:cNvPicPr/>
          <p:nvPr/>
        </p:nvPicPr>
        <p:blipFill>
          <a:blip r:embed="rId8"/>
          <a:stretch/>
        </p:blipFill>
        <p:spPr>
          <a:xfrm>
            <a:off x="1769040" y="5387400"/>
            <a:ext cx="40320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7" name="Рисунок 234" descr="бесскорбная.gif"/>
          <p:cNvPicPr/>
          <p:nvPr/>
        </p:nvPicPr>
        <p:blipFill>
          <a:blip r:embed="rId9"/>
          <a:stretch/>
        </p:blipFill>
        <p:spPr>
          <a:xfrm>
            <a:off x="1767960" y="4662360"/>
            <a:ext cx="404640" cy="5572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8" name="Picture 2" descr="https://www.bankgorodov.ru/public/photos/coa/313609_bi.jpg"/>
          <p:cNvPicPr/>
          <p:nvPr/>
        </p:nvPicPr>
        <p:blipFill>
          <a:blip r:embed="rId10"/>
          <a:stretch/>
        </p:blipFill>
        <p:spPr>
          <a:xfrm>
            <a:off x="1767960" y="3938400"/>
            <a:ext cx="404280" cy="5767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99" name="CustomShape 147"/>
          <p:cNvSpPr/>
          <p:nvPr/>
        </p:nvSpPr>
        <p:spPr>
          <a:xfrm>
            <a:off x="2463480" y="3904200"/>
            <a:ext cx="3550320" cy="52176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1" strike="noStrike" spc="-1" dirty="0">
                <a:solidFill>
                  <a:srgbClr val="10243E"/>
                </a:solidFill>
                <a:latin typeface="Calibri"/>
                <a:ea typeface="DejaVu Sans"/>
              </a:rPr>
              <a:t>городское поселение  Новокубанское – административный центр</a:t>
            </a:r>
            <a:endParaRPr lang="ru-RU" sz="1400" b="1" strike="noStrike" spc="-1" dirty="0">
              <a:latin typeface="Arial"/>
            </a:endParaRPr>
          </a:p>
        </p:txBody>
      </p:sp>
      <p:sp>
        <p:nvSpPr>
          <p:cNvPr id="200" name="CustomShape 148"/>
          <p:cNvSpPr/>
          <p:nvPr/>
        </p:nvSpPr>
        <p:spPr>
          <a:xfrm>
            <a:off x="2264760" y="3204000"/>
            <a:ext cx="4310640" cy="30632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1" strike="noStrike" spc="-1" dirty="0">
                <a:solidFill>
                  <a:srgbClr val="10243E"/>
                </a:solidFill>
                <a:latin typeface="Calibri"/>
                <a:ea typeface="DejaVu Sans"/>
              </a:rPr>
              <a:t>Муниципальное образование Новокубанский район</a:t>
            </a:r>
            <a:endParaRPr lang="ru-RU" sz="1400" b="1" strike="noStrike" spc="-1" dirty="0">
              <a:latin typeface="Arial"/>
            </a:endParaRPr>
          </a:p>
        </p:txBody>
      </p:sp>
      <p:sp>
        <p:nvSpPr>
          <p:cNvPr id="201" name="CustomShape 149"/>
          <p:cNvSpPr/>
          <p:nvPr/>
        </p:nvSpPr>
        <p:spPr>
          <a:xfrm>
            <a:off x="4014360" y="4883760"/>
            <a:ext cx="2721600" cy="1155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  <a:ea typeface="DejaVu Sans"/>
              </a:rPr>
              <a:t>Бесскорбненское, Верхнекубанское, Ковалевское, Ляпинское, Новосельское, Прикубанское, Прочноокопское, Советское 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202" name="CustomShape 150"/>
          <p:cNvSpPr/>
          <p:nvPr/>
        </p:nvSpPr>
        <p:spPr>
          <a:xfrm>
            <a:off x="4138560" y="4599360"/>
            <a:ext cx="2538720" cy="30632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1" strike="noStrike" spc="-1" dirty="0">
                <a:solidFill>
                  <a:srgbClr val="10243E"/>
                </a:solidFill>
                <a:latin typeface="Calibri"/>
                <a:ea typeface="DejaVu Sans"/>
              </a:rPr>
              <a:t>восемь сельских  поселений</a:t>
            </a:r>
            <a:r>
              <a:rPr lang="ru-RU" sz="1400" b="0" strike="noStrike" spc="-1" dirty="0">
                <a:solidFill>
                  <a:srgbClr val="10243E"/>
                </a:solidFill>
                <a:latin typeface="Calibri"/>
                <a:ea typeface="DejaVu Sans"/>
              </a:rPr>
              <a:t>:</a:t>
            </a:r>
            <a:endParaRPr lang="ru-RU" sz="1400" b="0" strike="noStrike" spc="-1" dirty="0">
              <a:latin typeface="Arial"/>
            </a:endParaRPr>
          </a:p>
        </p:txBody>
      </p:sp>
      <p:pic>
        <p:nvPicPr>
          <p:cNvPr id="203" name="Рисунок 240" descr="novokubanskii_rayon_coa.gif"/>
          <p:cNvPicPr/>
          <p:nvPr/>
        </p:nvPicPr>
        <p:blipFill>
          <a:blip r:embed="rId11"/>
          <a:stretch/>
        </p:blipFill>
        <p:spPr>
          <a:xfrm>
            <a:off x="1714680" y="3086640"/>
            <a:ext cx="515880" cy="696600"/>
          </a:xfrm>
          <a:prstGeom prst="rect">
            <a:avLst/>
          </a:prstGeom>
          <a:ln w="0">
            <a:noFill/>
          </a:ln>
        </p:spPr>
      </p:pic>
      <p:grpSp>
        <p:nvGrpSpPr>
          <p:cNvPr id="204" name="Group 151"/>
          <p:cNvGrpSpPr/>
          <p:nvPr/>
        </p:nvGrpSpPr>
        <p:grpSpPr>
          <a:xfrm>
            <a:off x="5566680" y="434160"/>
            <a:ext cx="1276200" cy="807480"/>
            <a:chOff x="5566680" y="434160"/>
            <a:chExt cx="1276200" cy="807480"/>
          </a:xfrm>
        </p:grpSpPr>
        <p:sp>
          <p:nvSpPr>
            <p:cNvPr id="205" name="CustomShape 152"/>
            <p:cNvSpPr/>
            <p:nvPr/>
          </p:nvSpPr>
          <p:spPr>
            <a:xfrm>
              <a:off x="643752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2D5C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6" name="CustomShape 153"/>
            <p:cNvSpPr/>
            <p:nvPr/>
          </p:nvSpPr>
          <p:spPr>
            <a:xfrm>
              <a:off x="6304320" y="113328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4377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7" name="CustomShape 154"/>
            <p:cNvSpPr/>
            <p:nvPr/>
          </p:nvSpPr>
          <p:spPr>
            <a:xfrm>
              <a:off x="621936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519A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8" name="CustomShape 155"/>
            <p:cNvSpPr/>
            <p:nvPr/>
          </p:nvSpPr>
          <p:spPr>
            <a:xfrm>
              <a:off x="5784840" y="434880"/>
              <a:ext cx="40752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C2D74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9" name="CustomShape 156"/>
            <p:cNvSpPr/>
            <p:nvPr/>
          </p:nvSpPr>
          <p:spPr>
            <a:xfrm>
              <a:off x="600084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96BC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0" name="CustomShape 157"/>
            <p:cNvSpPr/>
            <p:nvPr/>
          </p:nvSpPr>
          <p:spPr>
            <a:xfrm>
              <a:off x="556668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EABA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1" name="CustomShape 158"/>
            <p:cNvSpPr/>
            <p:nvPr/>
          </p:nvSpPr>
          <p:spPr>
            <a:xfrm flipV="1">
              <a:off x="6086160" y="43344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77A8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2" name="CustomShape 159"/>
            <p:cNvSpPr/>
            <p:nvPr/>
          </p:nvSpPr>
          <p:spPr>
            <a:xfrm flipV="1">
              <a:off x="5651640" y="43344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D0D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3" name="CustomShape 160"/>
            <p:cNvSpPr/>
            <p:nvPr/>
          </p:nvSpPr>
          <p:spPr>
            <a:xfrm>
              <a:off x="5870160" y="113328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B1C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5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6" name="CustomShape 3"/>
          <p:cNvSpPr/>
          <p:nvPr/>
        </p:nvSpPr>
        <p:spPr>
          <a:xfrm>
            <a:off x="26640" y="126360"/>
            <a:ext cx="4453920" cy="394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ОСНОВНЫЕ ПАРАМЕТРЫ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17" name="CustomShape 5"/>
          <p:cNvSpPr/>
          <p:nvPr/>
        </p:nvSpPr>
        <p:spPr>
          <a:xfrm>
            <a:off x="109800" y="899640"/>
            <a:ext cx="4453920" cy="333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215968"/>
                </a:solidFill>
                <a:latin typeface="Segoe UI"/>
                <a:ea typeface="DejaVu Sans"/>
              </a:rPr>
              <a:t>Консолидированный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18" name="CustomShape 6"/>
          <p:cNvSpPr/>
          <p:nvPr/>
        </p:nvSpPr>
        <p:spPr>
          <a:xfrm>
            <a:off x="109800" y="3422942"/>
            <a:ext cx="4453920" cy="333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 dirty="0">
                <a:solidFill>
                  <a:srgbClr val="215968"/>
                </a:solidFill>
                <a:latin typeface="Segoe UI"/>
                <a:ea typeface="DejaVu Sans"/>
              </a:rPr>
              <a:t>Районный бюджет</a:t>
            </a:r>
            <a:endParaRPr lang="ru-RU" sz="1600" b="0" strike="noStrike" spc="-1" dirty="0">
              <a:latin typeface="Arial"/>
            </a:endParaRPr>
          </a:p>
        </p:txBody>
      </p:sp>
      <p:sp>
        <p:nvSpPr>
          <p:cNvPr id="219" name="CustomShape 8"/>
          <p:cNvSpPr/>
          <p:nvPr/>
        </p:nvSpPr>
        <p:spPr>
          <a:xfrm>
            <a:off x="5581440" y="960480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20" name="CustomShape 9"/>
          <p:cNvSpPr/>
          <p:nvPr/>
        </p:nvSpPr>
        <p:spPr>
          <a:xfrm>
            <a:off x="5581440" y="3577618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21" name="CustomShape 10"/>
          <p:cNvSpPr/>
          <p:nvPr/>
        </p:nvSpPr>
        <p:spPr>
          <a:xfrm>
            <a:off x="3062620" y="7275716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>
              <a:latin typeface="Arial"/>
            </a:endParaRPr>
          </a:p>
        </p:txBody>
      </p:sp>
      <p:graphicFrame>
        <p:nvGraphicFramePr>
          <p:cNvPr id="222" name="Таблица 3"/>
          <p:cNvGraphicFramePr/>
          <p:nvPr>
            <p:extLst>
              <p:ext uri="{D42A27DB-BD31-4B8C-83A1-F6EECF244321}">
                <p14:modId xmlns:p14="http://schemas.microsoft.com/office/powerpoint/2010/main" val="1960226969"/>
              </p:ext>
            </p:extLst>
          </p:nvPr>
        </p:nvGraphicFramePr>
        <p:xfrm>
          <a:off x="167040" y="1217520"/>
          <a:ext cx="6357240" cy="2262720"/>
        </p:xfrm>
        <a:graphic>
          <a:graphicData uri="http://schemas.openxmlformats.org/drawingml/2006/table">
            <a:tbl>
              <a:tblPr/>
              <a:tblGrid>
                <a:gridCol w="2803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9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9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673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Наименование показателя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Утвержденные бюджетные назначения 2023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Исполнено за 5 мес. 2023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% исполнения годового бюджетного назначения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Доходы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3 098,3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1 236,0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Налоговые и неналоговые доходы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991,1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349,9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Безвозмездные поступления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2 107,2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886,1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Расходы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3 239,1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1 245,9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26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Дефицит (-)/ профицит (+)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-140,9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х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23" name="Таблица 4"/>
          <p:cNvGraphicFramePr/>
          <p:nvPr>
            <p:extLst>
              <p:ext uri="{D42A27DB-BD31-4B8C-83A1-F6EECF244321}">
                <p14:modId xmlns:p14="http://schemas.microsoft.com/office/powerpoint/2010/main" val="1248509986"/>
              </p:ext>
            </p:extLst>
          </p:nvPr>
        </p:nvGraphicFramePr>
        <p:xfrm>
          <a:off x="167040" y="3853800"/>
          <a:ext cx="6357240" cy="2453760"/>
        </p:xfrm>
        <a:graphic>
          <a:graphicData uri="http://schemas.openxmlformats.org/drawingml/2006/table">
            <a:tbl>
              <a:tblPr/>
              <a:tblGrid>
                <a:gridCol w="2803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9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9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904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Наименование показателя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Утвержденные бюджетные назначения 2023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Исполнено за 5 мес. 2023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% исполнения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Доходы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2 492,1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1 039,4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Налоговые и неналоговые доходы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626,8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233,5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Безвозмездные поступления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1 865,3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805,9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Расходы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2 589,0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1 057,8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32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Дефицит (-)/ профицит (+)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-96,9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-18,4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х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3758B4C3-D433-494E-A3A6-A45A41EE0909}"/>
              </a:ext>
            </a:extLst>
          </p:cNvPr>
          <p:cNvSpPr txBox="1"/>
          <p:nvPr/>
        </p:nvSpPr>
        <p:spPr>
          <a:xfrm>
            <a:off x="3534040" y="6404338"/>
            <a:ext cx="3398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+mj-lt"/>
              </a:rPr>
              <a:t>МУНИЦИПАЛЬНЫЙ</a:t>
            </a:r>
            <a:r>
              <a:rPr lang="ru-RU" sz="1200" b="1" baseline="0" dirty="0">
                <a:latin typeface="+mj-lt"/>
              </a:rPr>
              <a:t> ДОЛГ МУНИЦИПАЛЬНОГО ОБРАЗОВАНИЯ НОВОКУБАНСКИЙ РАЙОН</a:t>
            </a:r>
            <a:endParaRPr lang="ru-RU" sz="1200" b="1" dirty="0">
              <a:latin typeface="+mj-lt"/>
            </a:endParaRPr>
          </a:p>
          <a:p>
            <a:pPr algn="ctr"/>
            <a:endParaRPr lang="ru-RU" sz="1200" b="1" dirty="0">
              <a:latin typeface="+mj-lt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42E8A756-5D45-4B96-8257-EA6A16BA8A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4604045"/>
              </p:ext>
            </p:extLst>
          </p:nvPr>
        </p:nvGraphicFramePr>
        <p:xfrm>
          <a:off x="4316973" y="7811301"/>
          <a:ext cx="2207307" cy="7444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7969">
                  <a:extLst>
                    <a:ext uri="{9D8B030D-6E8A-4147-A177-3AD203B41FA5}">
                      <a16:colId xmlns:a16="http://schemas.microsoft.com/office/drawing/2014/main" val="2277949693"/>
                    </a:ext>
                  </a:extLst>
                </a:gridCol>
                <a:gridCol w="1149338">
                  <a:extLst>
                    <a:ext uri="{9D8B030D-6E8A-4147-A177-3AD203B41FA5}">
                      <a16:colId xmlns:a16="http://schemas.microsoft.com/office/drawing/2014/main" val="154307641"/>
                    </a:ext>
                  </a:extLst>
                </a:gridCol>
              </a:tblGrid>
              <a:tr h="24814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на 01.01.2023г.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236618205"/>
                  </a:ext>
                </a:extLst>
              </a:tr>
              <a:tr h="24814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на 01.04.2023г.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353980544"/>
                  </a:ext>
                </a:extLst>
              </a:tr>
              <a:tr h="24814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на 01.06.2023г.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654975906"/>
                  </a:ext>
                </a:extLst>
              </a:tr>
            </a:tbl>
          </a:graphicData>
        </a:graphic>
      </p:graphicFrame>
      <p:graphicFrame>
        <p:nvGraphicFramePr>
          <p:cNvPr id="15" name="Диаграмма 14">
            <a:extLst>
              <a:ext uri="{FF2B5EF4-FFF2-40B4-BE49-F238E27FC236}">
                <a16:creationId xmlns:a16="http://schemas.microsoft.com/office/drawing/2014/main" id="{00000000-0008-0000-0200-00000A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5224757"/>
              </p:ext>
            </p:extLst>
          </p:nvPr>
        </p:nvGraphicFramePr>
        <p:xfrm>
          <a:off x="-118800" y="6405058"/>
          <a:ext cx="3949395" cy="27389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7" name="CustomShape 2"/>
          <p:cNvSpPr/>
          <p:nvPr/>
        </p:nvSpPr>
        <p:spPr>
          <a:xfrm rot="10800000" flipV="1">
            <a:off x="-118800" y="8244360"/>
            <a:ext cx="6992640" cy="898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9" name="CustomShape 3"/>
          <p:cNvSpPr/>
          <p:nvPr/>
        </p:nvSpPr>
        <p:spPr>
          <a:xfrm>
            <a:off x="26640" y="0"/>
            <a:ext cx="4453920" cy="576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FFFFFF"/>
                </a:solidFill>
                <a:latin typeface="Calibri"/>
                <a:ea typeface="DejaVu Sans"/>
              </a:rPr>
              <a:t>ДИНАМИКА ПОСТУПЛЕНИЯ НАЛОГОВЫХ И НЕНАЛОГОВЫХ ДОХОДОВ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30" name="CustomShape 4"/>
          <p:cNvSpPr/>
          <p:nvPr/>
        </p:nvSpPr>
        <p:spPr>
          <a:xfrm>
            <a:off x="1201680" y="827640"/>
            <a:ext cx="445392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В консолидированный районный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31" name="CustomShape 5"/>
          <p:cNvSpPr/>
          <p:nvPr/>
        </p:nvSpPr>
        <p:spPr>
          <a:xfrm>
            <a:off x="1238040" y="4860000"/>
            <a:ext cx="445392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В районный бюджет</a:t>
            </a:r>
            <a:endParaRPr lang="ru-RU" sz="1600" b="0" strike="noStrike" spc="-1">
              <a:latin typeface="Arial"/>
            </a:endParaRPr>
          </a:p>
        </p:txBody>
      </p:sp>
      <p:graphicFrame>
        <p:nvGraphicFramePr>
          <p:cNvPr id="10" name="Диаграмма 9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8815623"/>
              </p:ext>
            </p:extLst>
          </p:nvPr>
        </p:nvGraphicFramePr>
        <p:xfrm>
          <a:off x="-15841" y="959761"/>
          <a:ext cx="6889681" cy="40816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Диаграмма 11">
            <a:extLst>
              <a:ext uri="{FF2B5EF4-FFF2-40B4-BE49-F238E27FC236}">
                <a16:creationId xmlns:a16="http://schemas.microsoft.com/office/drawing/2014/main" id="{00000000-0008-0000-04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4056703"/>
              </p:ext>
            </p:extLst>
          </p:nvPr>
        </p:nvGraphicFramePr>
        <p:xfrm>
          <a:off x="-15841" y="5041442"/>
          <a:ext cx="6873122" cy="4101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4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5" name="CustomShape 3"/>
          <p:cNvSpPr/>
          <p:nvPr/>
        </p:nvSpPr>
        <p:spPr>
          <a:xfrm>
            <a:off x="26640" y="126360"/>
            <a:ext cx="4121640" cy="58332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 dirty="0">
                <a:solidFill>
                  <a:srgbClr val="FFFFFF"/>
                </a:solidFill>
                <a:latin typeface="Segoe UI"/>
                <a:ea typeface="DejaVu Sans"/>
              </a:rPr>
              <a:t>НАЛОГОВЫЕ И НЕНАЛОГОВЫЕ ДОХОДЫ</a:t>
            </a:r>
            <a:endParaRPr lang="ru-RU" sz="1600" b="0" strike="noStrike" spc="-1" dirty="0">
              <a:latin typeface="Arial"/>
            </a:endParaRPr>
          </a:p>
        </p:txBody>
      </p:sp>
      <p:sp>
        <p:nvSpPr>
          <p:cNvPr id="236" name="CustomShape 7"/>
          <p:cNvSpPr/>
          <p:nvPr/>
        </p:nvSpPr>
        <p:spPr>
          <a:xfrm>
            <a:off x="5694103" y="4190221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37" name="CustomShape 8"/>
          <p:cNvSpPr/>
          <p:nvPr/>
        </p:nvSpPr>
        <p:spPr>
          <a:xfrm>
            <a:off x="5694103" y="6725700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17D79CE7-77CC-4822-9B10-B27584D2BF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552714"/>
              </p:ext>
            </p:extLst>
          </p:nvPr>
        </p:nvGraphicFramePr>
        <p:xfrm>
          <a:off x="5694103" y="4462741"/>
          <a:ext cx="965200" cy="1386688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65200">
                  <a:extLst>
                    <a:ext uri="{9D8B030D-6E8A-4147-A177-3AD203B41FA5}">
                      <a16:colId xmlns:a16="http://schemas.microsoft.com/office/drawing/2014/main" val="2350059322"/>
                    </a:ext>
                  </a:extLst>
                </a:gridCol>
              </a:tblGrid>
              <a:tr h="346672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170,8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572457937"/>
                  </a:ext>
                </a:extLst>
              </a:tr>
              <a:tr h="346672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149,9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274494581"/>
                  </a:ext>
                </a:extLst>
              </a:tr>
              <a:tr h="346672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886,1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08598182"/>
                  </a:ext>
                </a:extLst>
              </a:tr>
              <a:tr h="346672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29,2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626229090"/>
                  </a:ext>
                </a:extLst>
              </a:tr>
            </a:tbl>
          </a:graphicData>
        </a:graphic>
      </p:graphicFrame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49D429D0-F446-43BC-8887-F3B6E49931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4268349"/>
              </p:ext>
            </p:extLst>
          </p:nvPr>
        </p:nvGraphicFramePr>
        <p:xfrm>
          <a:off x="5694103" y="6998220"/>
          <a:ext cx="965200" cy="17362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65200">
                  <a:extLst>
                    <a:ext uri="{9D8B030D-6E8A-4147-A177-3AD203B41FA5}">
                      <a16:colId xmlns:a16="http://schemas.microsoft.com/office/drawing/2014/main" val="752080722"/>
                    </a:ext>
                  </a:extLst>
                </a:gridCol>
              </a:tblGrid>
              <a:tr h="35016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128,1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442338425"/>
                  </a:ext>
                </a:extLst>
              </a:tr>
              <a:tr h="35016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66,7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263123523"/>
                  </a:ext>
                </a:extLst>
              </a:tr>
              <a:tr h="35016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18,6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666124407"/>
                  </a:ext>
                </a:extLst>
              </a:tr>
              <a:tr h="33557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805,9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775261626"/>
                  </a:ext>
                </a:extLst>
              </a:tr>
              <a:tr h="35016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20,2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678287926"/>
                  </a:ext>
                </a:extLst>
              </a:tr>
            </a:tbl>
          </a:graphicData>
        </a:graphic>
      </p:graphicFrame>
      <p:graphicFrame>
        <p:nvGraphicFramePr>
          <p:cNvPr id="14" name="Диаграмма 13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8354299"/>
              </p:ext>
            </p:extLst>
          </p:nvPr>
        </p:nvGraphicFramePr>
        <p:xfrm>
          <a:off x="-1" y="599441"/>
          <a:ext cx="6831361" cy="27145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Диаграмма 14">
            <a:extLst>
              <a:ext uri="{FF2B5EF4-FFF2-40B4-BE49-F238E27FC236}">
                <a16:creationId xmlns:a16="http://schemas.microsoft.com/office/drawing/2014/main" id="{00000000-0008-0000-06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0715894"/>
              </p:ext>
            </p:extLst>
          </p:nvPr>
        </p:nvGraphicFramePr>
        <p:xfrm>
          <a:off x="0" y="3137499"/>
          <a:ext cx="6136640" cy="30093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40" name="CustomShape 9"/>
          <p:cNvSpPr/>
          <p:nvPr/>
        </p:nvSpPr>
        <p:spPr>
          <a:xfrm>
            <a:off x="1369310" y="4715737"/>
            <a:ext cx="80676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000000"/>
                </a:solidFill>
                <a:latin typeface="Calibri"/>
                <a:ea typeface="Microsoft YaHei"/>
              </a:rPr>
              <a:t>1 236,0</a:t>
            </a:r>
          </a:p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10243E"/>
                </a:solidFill>
                <a:latin typeface="Calibri"/>
                <a:ea typeface="DejaVu Sans"/>
              </a:rPr>
              <a:t> </a:t>
            </a:r>
            <a:r>
              <a:rPr lang="ru-RU" sz="1200" b="1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</a:t>
            </a:r>
            <a:r>
              <a:rPr lang="ru-RU" sz="1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.</a:t>
            </a:r>
            <a:endParaRPr lang="ru-RU" sz="1200" b="0" strike="noStrike" spc="-1" dirty="0">
              <a:latin typeface="Arial"/>
            </a:endParaRPr>
          </a:p>
        </p:txBody>
      </p:sp>
      <p:graphicFrame>
        <p:nvGraphicFramePr>
          <p:cNvPr id="16" name="Диаграмма 15">
            <a:extLst>
              <a:ext uri="{FF2B5EF4-FFF2-40B4-BE49-F238E27FC236}">
                <a16:creationId xmlns:a16="http://schemas.microsoft.com/office/drawing/2014/main" id="{00000000-0008-0000-06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2705602"/>
              </p:ext>
            </p:extLst>
          </p:nvPr>
        </p:nvGraphicFramePr>
        <p:xfrm>
          <a:off x="0" y="6035040"/>
          <a:ext cx="6136640" cy="31089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41" name="CustomShape 4"/>
          <p:cNvSpPr/>
          <p:nvPr/>
        </p:nvSpPr>
        <p:spPr>
          <a:xfrm>
            <a:off x="1360065" y="7620174"/>
            <a:ext cx="82525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1 039,5</a:t>
            </a:r>
          </a:p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ru-RU" sz="1200" b="1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</a:t>
            </a:r>
            <a:r>
              <a:rPr lang="ru-RU" sz="1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.</a:t>
            </a:r>
            <a:endParaRPr lang="ru-RU" sz="12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6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7" name="CustomShape 3"/>
          <p:cNvSpPr/>
          <p:nvPr/>
        </p:nvSpPr>
        <p:spPr>
          <a:xfrm>
            <a:off x="235440" y="33480"/>
            <a:ext cx="4453920" cy="699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48" name="CustomShape 4"/>
          <p:cNvSpPr/>
          <p:nvPr/>
        </p:nvSpPr>
        <p:spPr>
          <a:xfrm>
            <a:off x="208440" y="777600"/>
            <a:ext cx="6532200" cy="425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Консолидированный бюджет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graphicFrame>
        <p:nvGraphicFramePr>
          <p:cNvPr id="249" name="Table 5"/>
          <p:cNvGraphicFramePr/>
          <p:nvPr>
            <p:extLst>
              <p:ext uri="{D42A27DB-BD31-4B8C-83A1-F6EECF244321}">
                <p14:modId xmlns:p14="http://schemas.microsoft.com/office/powerpoint/2010/main" val="3835817084"/>
              </p:ext>
            </p:extLst>
          </p:nvPr>
        </p:nvGraphicFramePr>
        <p:xfrm>
          <a:off x="208440" y="1289160"/>
          <a:ext cx="6440400" cy="6906600"/>
        </p:xfrm>
        <a:graphic>
          <a:graphicData uri="http://schemas.openxmlformats.org/drawingml/2006/table">
            <a:tbl>
              <a:tblPr/>
              <a:tblGrid>
                <a:gridCol w="354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416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Наименование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Утверждено бюджетных назначений     на 2023 год, </a:t>
                      </a:r>
                      <a:endParaRPr lang="ru-RU" sz="12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млн. руб.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Исполнено      за январь-май  2023 года, </a:t>
                      </a:r>
                      <a:endParaRPr lang="ru-RU" sz="12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млн. руб.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% исполнения годовых бюджетных назначений 2023 года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ВСЕГО РАСХОДОВ</a:t>
                      </a: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, в том числе: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3 239,1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1 245,9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38,5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ОБЩЕГОСУДАРСТВЕННЫЕ ВОПРОСЫ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314,7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111,7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DejaVu Sans"/>
                          <a:cs typeface="Times New Roman" panose="02020603050405020304" pitchFamily="18" charset="0"/>
                        </a:rPr>
                        <a:t>35,5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НАЦИОНАЛЬНАЯ ОБОРОНА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10,3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14,6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2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НАЦИОНАЛЬНАЯ БЕЗОПАСНОСТЬ И ПРАВООХРАНИТЕЛЬНАЯ ДЕЯТЕЛЬНОСТЬ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32,4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12,2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37,7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НАЦИОНАЛЬНАЯ ЭКОНОМИКА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112,8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26,9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23,8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7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ЖИЛИЩНО-КОММУНАЛЬНОЕ ХОЗЯЙСТВО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303,1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21,3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ОБРАЗОВАНИЕ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1 805,6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818,8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45,3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КУЛЬТУРА И КИНЕМАТОГРАФИЯ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207,2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36,2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ЗДРАВООХРАНЕНИЕ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29,1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СОЦИАЛЬНАЯ ПОЛИТИКА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233,5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80,1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34,3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ФИЗИЧЕСКАЯ КУЛЬТУРА И СПОРТ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189,7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54,5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28,7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681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ОБСЛУЖИВАНИЕ ГОСУДАРСТВЕННОГО И МУНИЦИПАЛЬНОГО ДОЛГА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68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МЕЖБЮДЖЕТНЫЕ ТРАНСФЕРТЫ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8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9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50" name="CustomShape 4"/>
          <p:cNvSpPr/>
          <p:nvPr/>
        </p:nvSpPr>
        <p:spPr>
          <a:xfrm>
            <a:off x="208440" y="777600"/>
            <a:ext cx="6532560" cy="425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 dirty="0">
                <a:latin typeface="Times New Roman"/>
              </a:rPr>
              <a:t>Консолидированный бюджет Новокубанского района</a:t>
            </a:r>
            <a:endParaRPr lang="ru-RU" sz="2200" b="0" strike="noStrike" spc="-1" dirty="0">
              <a:latin typeface="Arial"/>
            </a:endParaRPr>
          </a:p>
        </p:txBody>
      </p:sp>
      <p:graphicFrame>
        <p:nvGraphicFramePr>
          <p:cNvPr id="8" name="Диаграмма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2452378"/>
              </p:ext>
            </p:extLst>
          </p:nvPr>
        </p:nvGraphicFramePr>
        <p:xfrm>
          <a:off x="-607683" y="1203120"/>
          <a:ext cx="8424421" cy="73421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3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4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55" name="CustomShape 4"/>
          <p:cNvSpPr/>
          <p:nvPr/>
        </p:nvSpPr>
        <p:spPr>
          <a:xfrm>
            <a:off x="583920" y="372600"/>
            <a:ext cx="6013080" cy="760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</a:rPr>
              <a:t>Исполнение муниципальных программ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sp>
        <p:nvSpPr>
          <p:cNvPr id="258" name="CustomShape 7"/>
          <p:cNvSpPr/>
          <p:nvPr/>
        </p:nvSpPr>
        <p:spPr>
          <a:xfrm>
            <a:off x="390293" y="7697880"/>
            <a:ext cx="6206707" cy="69104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300" b="0" strike="noStrike" spc="-1" dirty="0">
                <a:solidFill>
                  <a:srgbClr val="000000"/>
                </a:solidFill>
                <a:latin typeface="Times New Roman"/>
              </a:rPr>
              <a:t>За январь-май 2023 года муниципальные программы Новокубанского района исполнены в сумме 1 163,7 млн. руб., что составляет 38,9% от утвержденных бюджетных назначений</a:t>
            </a:r>
            <a:endParaRPr lang="ru-RU" sz="1300" b="0" strike="noStrike" spc="-1" dirty="0">
              <a:latin typeface="Arial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369956"/>
              </p:ext>
            </p:extLst>
          </p:nvPr>
        </p:nvGraphicFramePr>
        <p:xfrm>
          <a:off x="390293" y="1298881"/>
          <a:ext cx="6206709" cy="6388011"/>
        </p:xfrm>
        <a:graphic>
          <a:graphicData uri="http://schemas.openxmlformats.org/drawingml/2006/table">
            <a:tbl>
              <a:tblPr/>
              <a:tblGrid>
                <a:gridCol w="39243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4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8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526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за январь-май 2023 года, млн. руб.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испол-нения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образования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6851,1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поддержка граждан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Дети Кубани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Комплексное и устойчивое развитие в сфере строительства, архитектуры и дорожного хозяйства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жилищно-коммунального хозяйства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безопасности населения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культуры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физической культуры и массового спорта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Экономическое развитие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муниципальной службы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Молодежь Кубани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Информационное обеспечение жителей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Информатизация администрации МО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Доступная среда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муниципальным имуществом и земельными ресурсами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муниципальными финансами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67760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сельского хозяйства и регулирование рынков сельскохозяйственной продукции, сырья и продовольствия на территории муниципального образования Новокубанский район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Материально-техническое и программное обеспечение</a:t>
                      </a:r>
                      <a:b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современной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городской среды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1 163,7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7749</TotalTime>
  <Words>658</Words>
  <Application>Microsoft Office PowerPoint</Application>
  <PresentationFormat>Экран (4:3)</PresentationFormat>
  <Paragraphs>263</Paragraphs>
  <Slides>7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Calibri</vt:lpstr>
      <vt:lpstr>Segoe UI</vt:lpstr>
      <vt:lpstr>Symbol</vt:lpstr>
      <vt:lpstr>Times New Roman</vt:lpstr>
      <vt:lpstr>Wingdings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Финансовое управление администрации МО Новокубанский район</dc:title>
  <dc:subject/>
  <dc:creator>Соляник Елена Станиславовна</dc:creator>
  <dc:description/>
  <cp:lastModifiedBy>Синельников Александр</cp:lastModifiedBy>
  <cp:revision>896</cp:revision>
  <cp:lastPrinted>2021-06-28T07:36:31Z</cp:lastPrinted>
  <dcterms:modified xsi:type="dcterms:W3CDTF">2023-07-03T08:46:24Z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0</vt:i4>
  </property>
  <property fmtid="{D5CDD505-2E9C-101B-9397-08002B2CF9AE}" pid="3" name="HyperlinksChanged">
    <vt:bool>false</vt:bool>
  </property>
  <property fmtid="{D5CDD505-2E9C-101B-9397-08002B2CF9AE}" pid="4" name="LinksUpToDate">
    <vt:bool>false</vt:bool>
  </property>
  <property fmtid="{D5CDD505-2E9C-101B-9397-08002B2CF9AE}" pid="5" name="MMClips">
    <vt:i4>0</vt:i4>
  </property>
  <property fmtid="{D5CDD505-2E9C-101B-9397-08002B2CF9AE}" pid="6" name="Notes">
    <vt:i4>1</vt:i4>
  </property>
  <property fmtid="{D5CDD505-2E9C-101B-9397-08002B2CF9AE}" pid="7" name="PresentationFormat">
    <vt:lpwstr>Экран (4:3)</vt:lpwstr>
  </property>
  <property fmtid="{D5CDD505-2E9C-101B-9397-08002B2CF9AE}" pid="8" name="ScaleCrop">
    <vt:bool>false</vt:bool>
  </property>
  <property fmtid="{D5CDD505-2E9C-101B-9397-08002B2CF9AE}" pid="9" name="ShareDoc">
    <vt:bool>false</vt:bool>
  </property>
  <property fmtid="{D5CDD505-2E9C-101B-9397-08002B2CF9AE}" pid="10" name="Slides">
    <vt:i4>7</vt:i4>
  </property>
</Properties>
</file>